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409" r:id="rId3"/>
    <p:sldId id="421" r:id="rId4"/>
    <p:sldId id="503" r:id="rId5"/>
    <p:sldId id="504" r:id="rId6"/>
    <p:sldId id="505" r:id="rId7"/>
    <p:sldId id="506" r:id="rId8"/>
    <p:sldId id="507" r:id="rId9"/>
    <p:sldId id="508" r:id="rId10"/>
    <p:sldId id="422" r:id="rId11"/>
    <p:sldId id="424" r:id="rId12"/>
    <p:sldId id="425" r:id="rId13"/>
    <p:sldId id="426" r:id="rId14"/>
    <p:sldId id="427" r:id="rId15"/>
    <p:sldId id="428" r:id="rId16"/>
    <p:sldId id="429" r:id="rId17"/>
    <p:sldId id="431" r:id="rId18"/>
    <p:sldId id="432" r:id="rId19"/>
    <p:sldId id="434" r:id="rId20"/>
    <p:sldId id="436" r:id="rId21"/>
    <p:sldId id="437" r:id="rId22"/>
    <p:sldId id="438" r:id="rId23"/>
    <p:sldId id="441" r:id="rId24"/>
    <p:sldId id="442" r:id="rId25"/>
    <p:sldId id="444" r:id="rId26"/>
    <p:sldId id="445" r:id="rId27"/>
    <p:sldId id="446" r:id="rId28"/>
    <p:sldId id="447" r:id="rId29"/>
    <p:sldId id="448" r:id="rId30"/>
    <p:sldId id="477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509" r:id="rId44"/>
    <p:sldId id="510" r:id="rId45"/>
    <p:sldId id="511" r:id="rId46"/>
    <p:sldId id="465" r:id="rId47"/>
    <p:sldId id="466" r:id="rId48"/>
    <p:sldId id="479" r:id="rId49"/>
    <p:sldId id="467" r:id="rId50"/>
    <p:sldId id="498" r:id="rId51"/>
    <p:sldId id="499" r:id="rId52"/>
    <p:sldId id="500" r:id="rId53"/>
    <p:sldId id="501" r:id="rId54"/>
    <p:sldId id="502" r:id="rId55"/>
    <p:sldId id="468" r:id="rId56"/>
    <p:sldId id="469" r:id="rId57"/>
    <p:sldId id="492" r:id="rId58"/>
    <p:sldId id="482" r:id="rId59"/>
    <p:sldId id="484" r:id="rId60"/>
    <p:sldId id="483" r:id="rId61"/>
    <p:sldId id="486" r:id="rId62"/>
    <p:sldId id="485" r:id="rId63"/>
    <p:sldId id="491" r:id="rId64"/>
    <p:sldId id="470" r:id="rId65"/>
    <p:sldId id="471" r:id="rId66"/>
    <p:sldId id="493" r:id="rId67"/>
    <p:sldId id="472" r:id="rId68"/>
    <p:sldId id="495" r:id="rId69"/>
    <p:sldId id="473" r:id="rId70"/>
    <p:sldId id="497" r:id="rId71"/>
    <p:sldId id="496" r:id="rId72"/>
    <p:sldId id="474" r:id="rId7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E"/>
    <a:srgbClr val="0080FF"/>
    <a:srgbClr val="000000"/>
    <a:srgbClr val="AE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5"/>
    <p:restoredTop sz="50000" autoAdjust="0"/>
  </p:normalViewPr>
  <p:slideViewPr>
    <p:cSldViewPr snapToGrid="0" snapToObjects="1">
      <p:cViewPr>
        <p:scale>
          <a:sx n="68" d="100"/>
          <a:sy n="68" d="100"/>
        </p:scale>
        <p:origin x="51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205E-831A-E54F-A049-F1EEDA2CD3A2}" type="datetimeFigureOut">
              <a:rPr kumimoji="1" lang="zh-CN" altLang="en-US" smtClean="0"/>
              <a:t>16/10/11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3E386-79BB-5444-866E-E03ABADB8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3E386-79BB-5444-866E-E03ABADB8B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5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1E45F-CF3E-E240-B930-53178E4CD38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10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3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6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0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23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7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1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A379-993E-574B-AC78-555753883A10}" type="datetimeFigureOut">
              <a:rPr kumimoji="1" lang="zh-CN" altLang="en-US" smtClean="0"/>
              <a:t>16/10/11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7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366FF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nnic.cn/gjymaqzx/aqzxwxbz/201501/W020150126452074581246.pdf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2023" y="276013"/>
            <a:ext cx="6362074" cy="147002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dirty="0" smtClean="0">
                <a:latin typeface="+mj-lt"/>
              </a:rPr>
              <a:t>网络与信息安全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50" y="2017643"/>
            <a:ext cx="7924800" cy="1752600"/>
          </a:xfrm>
        </p:spPr>
        <p:txBody>
          <a:bodyPr>
            <a:noAutofit/>
          </a:bodyPr>
          <a:lstStyle/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关键互联网基础设施安全</a:t>
            </a:r>
          </a:p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BGP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安全</a:t>
            </a:r>
            <a:endParaRPr kumimoji="1" lang="en-US" altLang="zh-CN" sz="4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张宇 副教授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网络与信息安全实验室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 哈尔滨工业大学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en-US" altLang="zh-CN" sz="2800" dirty="0" err="1" smtClean="0">
                <a:solidFill>
                  <a:srgbClr val="3366FF"/>
                </a:solidFill>
              </a:rPr>
              <a:t>yuzhang@hit.edu.cn</a:t>
            </a:r>
            <a:endParaRPr kumimoji="1" lang="zh-CN" altLang="en-US" sz="2800" dirty="0">
              <a:solidFill>
                <a:srgbClr val="3366FF"/>
              </a:solidFill>
            </a:endParaRPr>
          </a:p>
        </p:txBody>
      </p:sp>
      <p:sp>
        <p:nvSpPr>
          <p:cNvPr id="4" name="Freeform 73"/>
          <p:cNvSpPr>
            <a:spLocks noEditPoints="1"/>
          </p:cNvSpPr>
          <p:nvPr/>
        </p:nvSpPr>
        <p:spPr bwMode="auto">
          <a:xfrm>
            <a:off x="2128534" y="661621"/>
            <a:ext cx="699934" cy="675868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2749FF"/>
          </a:solidFill>
          <a:ln>
            <a:noFill/>
          </a:ln>
        </p:spPr>
        <p:txBody>
          <a:bodyPr vert="horz" wrap="square" lIns="121871" tIns="60936" rIns="121871" bIns="60936" numCol="1" anchor="t" anchorCtr="0" compatLnSpc="1">
            <a:prstTxWarp prst="textNoShape">
              <a:avLst/>
            </a:prstTxWarp>
          </a:bodyPr>
          <a:lstStyle/>
          <a:p>
            <a:pPr defTabSz="914037"/>
            <a:endParaRPr lang="en-US" sz="186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三张餐巾纸上的协议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447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1989, </a:t>
            </a:r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r>
              <a:rPr lang="en-US" dirty="0"/>
              <a:t> and Kirk </a:t>
            </a:r>
            <a:r>
              <a:rPr lang="en-US" dirty="0" err="1"/>
              <a:t>Lougheed</a:t>
            </a:r>
            <a:r>
              <a:rPr lang="en-US" dirty="0"/>
              <a:t> sketched on three napkins their plan for routing data across the Internet. The “three-napkins </a:t>
            </a:r>
            <a:r>
              <a:rPr lang="en-US" dirty="0" err="1" smtClean="0"/>
              <a:t>protocol”</a:t>
            </a:r>
            <a:r>
              <a:rPr lang="en-US" altLang="zh-CN" dirty="0" err="1" smtClean="0"/>
              <a:t>is</a:t>
            </a:r>
            <a:r>
              <a:rPr lang="en-US" dirty="0" smtClean="0"/>
              <a:t> </a:t>
            </a:r>
            <a:r>
              <a:rPr lang="en-US" dirty="0"/>
              <a:t>officially known as the Border Gateway </a:t>
            </a:r>
            <a:r>
              <a:rPr lang="en-US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(BGP)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279229"/>
            <a:ext cx="3979606" cy="260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79229"/>
            <a:ext cx="4411816" cy="2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前缀与自治域号</a:t>
            </a:r>
            <a:r>
              <a:rPr kumimoji="1" lang="en-US" altLang="zh-CN" dirty="0" smtClean="0"/>
              <a:t>(ASN)</a:t>
            </a:r>
            <a:r>
              <a:rPr kumimoji="1" lang="zh-CN" altLang="en-US" dirty="0" smtClean="0"/>
              <a:t>分配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59161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181315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31893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35170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35545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36030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35545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3954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46526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4340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181315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276201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57324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57324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379854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483857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380338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33571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386035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28507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30707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16780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594145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36030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386768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44020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15248" y="1024922"/>
            <a:ext cx="2068035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</p:spTree>
    <p:extLst>
      <p:ext uri="{BB962C8B-B14F-4D97-AF65-F5344CB8AC3E}">
        <p14:creationId xmlns:p14="http://schemas.microsoft.com/office/powerpoint/2010/main" val="16527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路径向量(</a:t>
            </a:r>
            <a:r>
              <a:rPr kumimoji="1" lang="en-US" altLang="zh-CN" dirty="0" smtClean="0"/>
              <a:t>Path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Vector</a:t>
            </a:r>
            <a:r>
              <a:rPr kumimoji="1" lang="en-US" altLang="en-US" dirty="0" smtClean="0"/>
              <a:t>)路由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1333"/>
            <a:ext cx="8229600" cy="30734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3366FF"/>
                </a:solidFill>
              </a:rPr>
              <a:t>思路：节点避免一条路径重复经过</a:t>
            </a:r>
            <a:r>
              <a:rPr kumimoji="1" lang="zh-CN" altLang="en-US" dirty="0">
                <a:solidFill>
                  <a:srgbClr val="3366FF"/>
                </a:solidFill>
              </a:rPr>
              <a:t>自己</a:t>
            </a:r>
            <a:endParaRPr kumimoji="1" lang="en-US" altLang="zh-CN" sz="2000" dirty="0" smtClean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路径向量：距离向量中添加通往目标的完整路径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每个节点基于邻居的路径向量计算自己的路径向量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Bellman-ford</a:t>
            </a:r>
            <a:r>
              <a:rPr kumimoji="1" lang="zh-CN" altLang="en-US" sz="1800" dirty="0"/>
              <a:t>算法</a:t>
            </a:r>
            <a:r>
              <a:rPr kumimoji="1" lang="zh-CN" altLang="zh-CN" sz="1800" dirty="0"/>
              <a:t>，</a:t>
            </a:r>
            <a:r>
              <a:rPr kumimoji="1" lang="zh-CN" altLang="en-US" sz="1800" dirty="0" smtClean="0"/>
              <a:t>迭代计算直至收敛</a:t>
            </a:r>
            <a:endParaRPr kumimoji="1" lang="en-US" altLang="zh-CN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若采用一条路径，则将自己的添加在新路径上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（次序重要吗？）</a:t>
            </a:r>
            <a:endParaRPr kumimoji="1" lang="en-US" altLang="zh-CN" sz="1800" dirty="0" smtClean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当发现来自邻居的路径中包括自己时，舍弃该路径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避免</a:t>
            </a:r>
            <a:r>
              <a:rPr kumimoji="1" lang="zh-CN" altLang="en-US" sz="1800" dirty="0" smtClean="0"/>
              <a:t>回路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2251708" y="4524782"/>
            <a:ext cx="4640584" cy="1612214"/>
            <a:chOff x="1530254" y="1761834"/>
            <a:chExt cx="5318768" cy="1847826"/>
          </a:xfrm>
        </p:grpSpPr>
        <p:sp>
          <p:nvSpPr>
            <p:cNvPr id="23" name="圆角矩形 22"/>
            <p:cNvSpPr/>
            <p:nvPr/>
          </p:nvSpPr>
          <p:spPr>
            <a:xfrm>
              <a:off x="1530254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A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43675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F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0139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B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67253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C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0139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D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253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E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cxnSp>
          <p:nvCxnSpPr>
            <p:cNvPr id="29" name="直线连接符 28"/>
            <p:cNvCxnSpPr>
              <a:stCxn id="23" idx="3"/>
              <a:endCxn id="25" idx="1"/>
            </p:cNvCxnSpPr>
            <p:nvPr/>
          </p:nvCxnSpPr>
          <p:spPr>
            <a:xfrm flipV="1">
              <a:off x="2135601" y="2064508"/>
              <a:ext cx="965793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>
              <a:stCxn id="23" idx="3"/>
              <a:endCxn id="27" idx="1"/>
            </p:cNvCxnSpPr>
            <p:nvPr/>
          </p:nvCxnSpPr>
          <p:spPr>
            <a:xfrm>
              <a:off x="2135601" y="2685748"/>
              <a:ext cx="965793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>
              <a:stCxn id="25" idx="3"/>
              <a:endCxn id="26" idx="1"/>
            </p:cNvCxnSpPr>
            <p:nvPr/>
          </p:nvCxnSpPr>
          <p:spPr>
            <a:xfrm>
              <a:off x="3706741" y="2064508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7" idx="3"/>
              <a:endCxn id="28" idx="1"/>
            </p:cNvCxnSpPr>
            <p:nvPr/>
          </p:nvCxnSpPr>
          <p:spPr>
            <a:xfrm>
              <a:off x="3706741" y="3306987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stCxn id="26" idx="3"/>
              <a:endCxn id="24" idx="1"/>
            </p:cNvCxnSpPr>
            <p:nvPr/>
          </p:nvCxnSpPr>
          <p:spPr>
            <a:xfrm>
              <a:off x="5277881" y="2064508"/>
              <a:ext cx="965794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8" idx="3"/>
              <a:endCxn id="24" idx="1"/>
            </p:cNvCxnSpPr>
            <p:nvPr/>
          </p:nvCxnSpPr>
          <p:spPr>
            <a:xfrm flipV="1">
              <a:off x="5277881" y="2685748"/>
              <a:ext cx="965794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26" idx="2"/>
              <a:endCxn id="28" idx="0"/>
            </p:cNvCxnSpPr>
            <p:nvPr/>
          </p:nvCxnSpPr>
          <p:spPr>
            <a:xfrm>
              <a:off x="497520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5" idx="2"/>
              <a:endCxn id="27" idx="0"/>
            </p:cNvCxnSpPr>
            <p:nvPr/>
          </p:nvCxnSpPr>
          <p:spPr>
            <a:xfrm>
              <a:off x="340406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26" idx="1"/>
              <a:endCxn id="27" idx="3"/>
            </p:cNvCxnSpPr>
            <p:nvPr/>
          </p:nvCxnSpPr>
          <p:spPr>
            <a:xfrm flipH="1">
              <a:off x="3706741" y="2064508"/>
              <a:ext cx="965793" cy="124247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2755"/>
              </p:ext>
            </p:extLst>
          </p:nvPr>
        </p:nvGraphicFramePr>
        <p:xfrm>
          <a:off x="7033768" y="516488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2811"/>
              </p:ext>
            </p:extLst>
          </p:nvPr>
        </p:nvGraphicFramePr>
        <p:xfrm>
          <a:off x="5597512" y="4387068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3872"/>
              </p:ext>
            </p:extLst>
          </p:nvPr>
        </p:nvGraphicFramePr>
        <p:xfrm>
          <a:off x="5578201" y="599945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47978"/>
              </p:ext>
            </p:extLst>
          </p:nvPr>
        </p:nvGraphicFramePr>
        <p:xfrm>
          <a:off x="7036083" y="515565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6465"/>
              </p:ext>
            </p:extLst>
          </p:nvPr>
        </p:nvGraphicFramePr>
        <p:xfrm>
          <a:off x="7038398" y="5157966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5445"/>
              </p:ext>
            </p:extLst>
          </p:nvPr>
        </p:nvGraphicFramePr>
        <p:xfrm>
          <a:off x="5597513" y="43872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73805"/>
              </p:ext>
            </p:extLst>
          </p:nvPr>
        </p:nvGraphicFramePr>
        <p:xfrm>
          <a:off x="3082922" y="41573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14689"/>
              </p:ext>
            </p:extLst>
          </p:nvPr>
        </p:nvGraphicFramePr>
        <p:xfrm>
          <a:off x="3082922" y="619803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26599"/>
              </p:ext>
            </p:extLst>
          </p:nvPr>
        </p:nvGraphicFramePr>
        <p:xfrm>
          <a:off x="5599828" y="438959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60251"/>
              </p:ext>
            </p:extLst>
          </p:nvPr>
        </p:nvGraphicFramePr>
        <p:xfrm>
          <a:off x="5580516" y="600176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5119"/>
              </p:ext>
            </p:extLst>
          </p:nvPr>
        </p:nvGraphicFramePr>
        <p:xfrm>
          <a:off x="5602143" y="439191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07723"/>
              </p:ext>
            </p:extLst>
          </p:nvPr>
        </p:nvGraphicFramePr>
        <p:xfrm>
          <a:off x="5582831" y="60040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6157"/>
              </p:ext>
            </p:extLst>
          </p:nvPr>
        </p:nvGraphicFramePr>
        <p:xfrm>
          <a:off x="3085237" y="4159692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1019"/>
              </p:ext>
            </p:extLst>
          </p:nvPr>
        </p:nvGraphicFramePr>
        <p:xfrm>
          <a:off x="352722" y="5662389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4763"/>
              </p:ext>
            </p:extLst>
          </p:nvPr>
        </p:nvGraphicFramePr>
        <p:xfrm>
          <a:off x="3080656" y="4155133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963"/>
              </p:ext>
            </p:extLst>
          </p:nvPr>
        </p:nvGraphicFramePr>
        <p:xfrm>
          <a:off x="3078341" y="61934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95724"/>
              </p:ext>
            </p:extLst>
          </p:nvPr>
        </p:nvGraphicFramePr>
        <p:xfrm>
          <a:off x="3075520" y="619065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3979"/>
              </p:ext>
            </p:extLst>
          </p:nvPr>
        </p:nvGraphicFramePr>
        <p:xfrm>
          <a:off x="3086810" y="618783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30766"/>
              </p:ext>
            </p:extLst>
          </p:nvPr>
        </p:nvGraphicFramePr>
        <p:xfrm>
          <a:off x="3083989" y="619912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67161"/>
              </p:ext>
            </p:extLst>
          </p:nvPr>
        </p:nvGraphicFramePr>
        <p:xfrm>
          <a:off x="349901" y="5659568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559 -0.1090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5799 0.1247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886 -0.032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4167 0.261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1033 0.154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1 0.00185 L -0.09149 -0.1759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0139 L -0.27431 -0.0310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26605 0.2199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10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-0.01736 0.165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" y="8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0162 L 0.17277 -0.0030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9462 -0.2037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1759 L 0.03159 -0.21875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-0.00278 L -0.09236 -0.1185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1728 0.02039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7" y="9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基于策略</a:t>
            </a:r>
            <a:r>
              <a:rPr kumimoji="1" lang="en-US" altLang="zh-CN" dirty="0" smtClean="0"/>
              <a:t>(Policy)</a:t>
            </a:r>
            <a:r>
              <a:rPr kumimoji="1" lang="zh-CN" altLang="en-US" dirty="0" smtClean="0"/>
              <a:t>的域际路由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域际路</a:t>
            </a:r>
            <a:r>
              <a:rPr kumimoji="1" lang="zh-CN" altLang="en-US" dirty="0"/>
              <a:t>由不只简单</a:t>
            </a:r>
            <a:r>
              <a:rPr kumimoji="1" lang="zh-CN" altLang="en-US" dirty="0" smtClean="0"/>
              <a:t>追求最短路径，更要实现策略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教育网络不承载商业流量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国防部发出的流量不要经过特定国家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使用联通而不用电信，或相反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许多类</a:t>
            </a:r>
            <a:r>
              <a:rPr kumimoji="1" lang="zh-CN" altLang="en-US" dirty="0">
                <a:solidFill>
                  <a:srgbClr val="103154"/>
                </a:solidFill>
              </a:rPr>
              <a:t>似的例子</a:t>
            </a:r>
            <a:r>
              <a:rPr kumimoji="1" lang="en-US" altLang="zh-CN" dirty="0">
                <a:solidFill>
                  <a:srgbClr val="103154"/>
                </a:solidFill>
              </a:rPr>
              <a:t>…</a:t>
            </a:r>
            <a:r>
              <a:rPr kumimoji="1" lang="en-US" altLang="zh-CN" dirty="0" smtClean="0">
                <a:solidFill>
                  <a:srgbClr val="103154"/>
                </a:solidFill>
              </a:rPr>
              <a:t>…</a:t>
            </a:r>
          </a:p>
          <a:p>
            <a:endParaRPr kumimoji="1" lang="en-US" altLang="zh-CN" dirty="0" smtClean="0">
              <a:solidFill>
                <a:srgbClr val="103154"/>
              </a:solidFill>
            </a:endParaRPr>
          </a:p>
          <a:p>
            <a:r>
              <a:rPr kumimoji="1" lang="zh-CN" altLang="en-US" dirty="0" smtClean="0">
                <a:solidFill>
                  <a:srgbClr val="103154"/>
                </a:solidFill>
              </a:rPr>
              <a:t>如何满足不同</a:t>
            </a:r>
            <a:r>
              <a:rPr kumimoji="1" lang="en-US" altLang="zh-CN" dirty="0" smtClean="0">
                <a:solidFill>
                  <a:srgbClr val="103154"/>
                </a:solidFill>
              </a:rPr>
              <a:t>AS</a:t>
            </a:r>
            <a:r>
              <a:rPr kumimoji="1" lang="zh-CN" altLang="en-US" dirty="0" smtClean="0">
                <a:solidFill>
                  <a:srgbClr val="103154"/>
                </a:solidFill>
              </a:rPr>
              <a:t>间的策略需求？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策略是什么？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如何表达策略？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如何实现策略？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103154"/>
                </a:solidFill>
              </a:rPr>
              <a:t>Internet</a:t>
            </a:r>
            <a:r>
              <a:rPr kumimoji="1" lang="zh-CN" altLang="en-US" dirty="0" smtClean="0">
                <a:solidFill>
                  <a:srgbClr val="103154"/>
                </a:solidFill>
              </a:rPr>
              <a:t>还会连通吗？</a:t>
            </a:r>
            <a:endParaRPr kumimoji="1" lang="en-US" altLang="zh-CN" dirty="0" smtClean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0835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一种商业策略模型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服务：一个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为一个客户网络提供接入</a:t>
            </a:r>
            <a:r>
              <a:rPr kumimoji="1" lang="en-US" altLang="zh-CN" sz="2000" dirty="0" smtClean="0"/>
              <a:t>Internet</a:t>
            </a:r>
            <a:r>
              <a:rPr kumimoji="1" lang="zh-CN" altLang="en-US" sz="2000" dirty="0" smtClean="0"/>
              <a:t>的服务，后者向前者付费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供应商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客户</a:t>
            </a:r>
            <a:r>
              <a:rPr kumimoji="1" lang="en-US" altLang="zh-CN" sz="2000" dirty="0"/>
              <a:t>(Provider-Customer, P2C)</a:t>
            </a:r>
            <a:r>
              <a:rPr kumimoji="1" lang="zh-CN" altLang="en-US" sz="2000" dirty="0" smtClean="0"/>
              <a:t>：客户向供应商付费</a:t>
            </a:r>
            <a:r>
              <a:rPr kumimoji="1" lang="zh-CN" altLang="en-US" sz="2000" dirty="0"/>
              <a:t>，</a:t>
            </a:r>
            <a:r>
              <a:rPr kumimoji="1" lang="zh-CN" altLang="en-US" sz="2000" dirty="0" smtClean="0"/>
              <a:t>供应商为客户提供传递</a:t>
            </a: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客户不为供应商间传递</a:t>
            </a:r>
            <a:r>
              <a:rPr kumimoji="1" lang="zh-CN" altLang="en-US" sz="1800" dirty="0">
                <a:solidFill>
                  <a:srgbClr val="103154"/>
                </a:solidFill>
              </a:rPr>
              <a:t>流量</a:t>
            </a:r>
            <a:r>
              <a:rPr kumimoji="1" lang="en-US" altLang="zh-CN" sz="1800" dirty="0">
                <a:solidFill>
                  <a:srgbClr val="103154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 smtClean="0">
                <a:solidFill>
                  <a:schemeClr val="accent1"/>
                </a:solidFill>
              </a:rPr>
              <a:t>P2C</a:t>
            </a:r>
            <a:r>
              <a:rPr kumimoji="1" lang="en-US" altLang="zh-CN" sz="1800" dirty="0">
                <a:solidFill>
                  <a:schemeClr val="accent1"/>
                </a:solidFill>
              </a:rPr>
              <a:t>: \ C2P: /   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不允许</a:t>
            </a:r>
            <a:r>
              <a:rPr kumimoji="1" lang="en-US" altLang="zh-CN" sz="1800" dirty="0">
                <a:solidFill>
                  <a:schemeClr val="accent1"/>
                </a:solidFill>
              </a:rPr>
              <a:t> \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   允许 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/\</a:t>
            </a:r>
            <a:endParaRPr kumimoji="1" lang="en-US" altLang="zh-CN" sz="18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对等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(Peer-Peer,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P2P)</a:t>
            </a:r>
            <a:r>
              <a:rPr kumimoji="1" lang="zh-CN" altLang="en-US" sz="2000" dirty="0">
                <a:solidFill>
                  <a:srgbClr val="103154"/>
                </a:solidFill>
              </a:rPr>
              <a:t>：</a:t>
            </a:r>
            <a:r>
              <a:rPr kumimoji="1" lang="en-US" altLang="zh-CN" sz="2000" dirty="0">
                <a:solidFill>
                  <a:srgbClr val="103154"/>
                </a:solidFill>
              </a:rPr>
              <a:t>AS</a:t>
            </a:r>
            <a:r>
              <a:rPr kumimoji="1" lang="zh-CN" altLang="en-US" sz="2000" dirty="0">
                <a:solidFill>
                  <a:srgbClr val="103154"/>
                </a:solidFill>
              </a:rPr>
              <a:t>间相互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(Peering)</a:t>
            </a:r>
            <a:r>
              <a:rPr kumimoji="1" lang="zh-CN" altLang="en-US" sz="2000" dirty="0">
                <a:solidFill>
                  <a:srgbClr val="103154"/>
                </a:solidFill>
              </a:rPr>
              <a:t>传递流量，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互不付费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不为</a:t>
            </a:r>
            <a:r>
              <a:rPr kumimoji="1" lang="zh-CN" altLang="en-US" sz="1800" dirty="0">
                <a:solidFill>
                  <a:srgbClr val="103154"/>
                </a:solidFill>
              </a:rPr>
              <a:t>各自的其他对等</a:t>
            </a:r>
            <a:r>
              <a:rPr kumimoji="1" lang="en-US" altLang="zh-CN" sz="1800" dirty="0">
                <a:solidFill>
                  <a:srgbClr val="103154"/>
                </a:solidFill>
              </a:rPr>
              <a:t>AS</a:t>
            </a:r>
            <a:r>
              <a:rPr kumimoji="1" lang="zh-CN" altLang="en-US" sz="1800" dirty="0">
                <a:solidFill>
                  <a:srgbClr val="103154"/>
                </a:solidFill>
              </a:rPr>
              <a:t>或供应商传递流量</a:t>
            </a:r>
            <a:endParaRPr kumimoji="1" lang="en-US" altLang="zh-CN" sz="18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FF7F01"/>
                </a:solidFill>
              </a:rPr>
              <a:t>P2P: -   </a:t>
            </a:r>
            <a:r>
              <a:rPr kumimoji="1" lang="zh-CN" altLang="en-US" sz="1800" dirty="0">
                <a:solidFill>
                  <a:srgbClr val="FF7F01"/>
                </a:solidFill>
              </a:rPr>
              <a:t>不允许</a:t>
            </a:r>
            <a:r>
              <a:rPr kumimoji="1" lang="en-US" altLang="zh-CN" sz="1800" dirty="0">
                <a:solidFill>
                  <a:srgbClr val="FF7F01"/>
                </a:solidFill>
              </a:rPr>
              <a:t> \_  _/   -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允许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/-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-\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</a:t>
            </a:r>
            <a:endParaRPr kumimoji="1" lang="en-US" altLang="zh-CN" sz="1800" dirty="0" smtClean="0">
              <a:solidFill>
                <a:srgbClr val="FF7F0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103154"/>
                </a:solidFill>
              </a:rPr>
              <a:t>路由策略一般表现为一种选路上的限制或偏好</a:t>
            </a:r>
            <a:endParaRPr kumimoji="1" lang="en-US" altLang="zh-CN" sz="2000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无</a:t>
            </a:r>
            <a:r>
              <a:rPr kumimoji="1" lang="zh-CN" altLang="en-US" dirty="0" smtClean="0"/>
              <a:t>谷</a:t>
            </a:r>
            <a:r>
              <a:rPr kumimoji="1" lang="en-US" altLang="zh-CN" dirty="0" smtClean="0"/>
              <a:t>(Valley-free)</a:t>
            </a:r>
            <a:r>
              <a:rPr kumimoji="1" lang="zh-CN" altLang="en-US" dirty="0" smtClean="0"/>
              <a:t>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665797"/>
          </a:xfrm>
        </p:spPr>
        <p:txBody>
          <a:bodyPr/>
          <a:lstStyle/>
          <a:p>
            <a:r>
              <a:rPr kumimoji="1" lang="en-US" altLang="en-US" sz="2000" dirty="0"/>
              <a:t>无</a:t>
            </a:r>
            <a:r>
              <a:rPr kumimoji="1" lang="zh-CN" altLang="en-US" sz="2000" dirty="0" smtClean="0"/>
              <a:t>谷：</a:t>
            </a:r>
            <a:r>
              <a:rPr kumimoji="1" lang="zh-CN" altLang="en-US" sz="2000" dirty="0"/>
              <a:t>一条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路径中在</a:t>
            </a:r>
            <a:r>
              <a:rPr kumimoji="1" lang="en-US" altLang="zh-CN" sz="2000" dirty="0"/>
              <a:t>P2C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  <a:r>
              <a:rPr kumimoji="1" lang="zh-CN" altLang="en-US" sz="2000" dirty="0"/>
              <a:t>之后不存在</a:t>
            </a:r>
            <a:r>
              <a:rPr kumimoji="1" lang="en-US" altLang="zh-CN" sz="2000" dirty="0"/>
              <a:t>C2P</a:t>
            </a:r>
            <a:r>
              <a:rPr kumimoji="1" lang="zh-CN" altLang="en-US" sz="2000" dirty="0"/>
              <a:t>或</a:t>
            </a:r>
            <a:r>
              <a:rPr kumimoji="1" lang="en-US" altLang="zh-CN" sz="2000" dirty="0" smtClean="0"/>
              <a:t>P2P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89605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sp>
        <p:nvSpPr>
          <p:cNvPr id="106" name="内容占位符 2"/>
          <p:cNvSpPr txBox="1">
            <a:spLocks/>
          </p:cNvSpPr>
          <p:nvPr/>
        </p:nvSpPr>
        <p:spPr>
          <a:xfrm>
            <a:off x="189605" y="5922087"/>
            <a:ext cx="8229600" cy="71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 smtClean="0"/>
              <a:t>问题：从</a:t>
            </a:r>
            <a:r>
              <a:rPr kumimoji="1" lang="en-US" altLang="zh-CN" sz="2000" dirty="0" smtClean="0"/>
              <a:t>AS0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AS1-9</a:t>
            </a:r>
            <a:r>
              <a:rPr kumimoji="1" lang="zh-CN" altLang="en-US" sz="2000" dirty="0" smtClean="0"/>
              <a:t>中哪些路径是</a:t>
            </a:r>
            <a:r>
              <a:rPr kumimoji="1" lang="en-US" altLang="zh-CN" sz="2000" dirty="0" smtClean="0"/>
              <a:t>valley-free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?</a:t>
            </a:r>
          </a:p>
        </p:txBody>
      </p:sp>
      <p:sp>
        <p:nvSpPr>
          <p:cNvPr id="107" name="乘 106"/>
          <p:cNvSpPr/>
          <p:nvPr/>
        </p:nvSpPr>
        <p:spPr>
          <a:xfrm>
            <a:off x="1953222" y="362553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718216" y="55688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704704" y="176843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1966734" y="270099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523638" y="509369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059051" y="265603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6826071" y="404494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562924" y="498971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202624" y="415063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059046" y="1768437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6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无谷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客户优先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21322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grpSp>
        <p:nvGrpSpPr>
          <p:cNvPr id="63" name="组 62"/>
          <p:cNvGrpSpPr/>
          <p:nvPr/>
        </p:nvGrpSpPr>
        <p:grpSpPr>
          <a:xfrm>
            <a:off x="1427049" y="2138310"/>
            <a:ext cx="6091799" cy="3779060"/>
            <a:chOff x="954129" y="1665459"/>
            <a:chExt cx="6320023" cy="3920639"/>
          </a:xfrm>
        </p:grpSpPr>
        <p:grpSp>
          <p:nvGrpSpPr>
            <p:cNvPr id="16" name="组 15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35" name="直线连接符 34"/>
            <p:cNvCxnSpPr>
              <a:stCxn id="21" idx="4"/>
              <a:endCxn id="31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4" idx="4"/>
              <a:endCxn id="34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27" idx="4"/>
              <a:endCxn id="34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14" idx="5"/>
              <a:endCxn id="28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endCxn id="25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>
              <a:stCxn id="18" idx="3"/>
              <a:endCxn id="22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19" idx="3"/>
              <a:endCxn id="1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21" idx="6"/>
              <a:endCxn id="24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24" idx="6"/>
              <a:endCxn id="27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57200" y="5903858"/>
            <a:ext cx="8229600" cy="676317"/>
          </a:xfrm>
        </p:spPr>
        <p:txBody>
          <a:bodyPr/>
          <a:lstStyle/>
          <a:p>
            <a:r>
              <a:rPr kumimoji="1" lang="zh-CN" altLang="en-US" sz="2000" dirty="0" smtClean="0"/>
              <a:t>路径推测：</a:t>
            </a:r>
            <a:r>
              <a:rPr kumimoji="1" lang="en-US" altLang="zh-CN" sz="2000" dirty="0" smtClean="0"/>
              <a:t>AS</a:t>
            </a:r>
            <a:r>
              <a:rPr kumimoji="1" lang="en-US" altLang="zh-CN" sz="2000" dirty="0"/>
              <a:t>1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AS7</a:t>
            </a:r>
            <a:r>
              <a:rPr kumimoji="1" lang="zh-CN" altLang="en-US" sz="2000" dirty="0" smtClean="0"/>
              <a:t>？</a:t>
            </a:r>
            <a:r>
              <a:rPr kumimoji="1" lang="en-US" altLang="zh-CN" sz="2000" dirty="0" smtClean="0"/>
              <a:t> AS5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AS6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482790" y="1138628"/>
            <a:ext cx="8229600" cy="67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客</a:t>
            </a:r>
            <a:r>
              <a:rPr kumimoji="1" lang="zh-CN" altLang="en-US" sz="2000" dirty="0" smtClean="0"/>
              <a:t>户优先（</a:t>
            </a:r>
            <a:r>
              <a:rPr kumimoji="1" lang="en-US" altLang="zh-CN" sz="2000" dirty="0" smtClean="0"/>
              <a:t>prefer-customer</a:t>
            </a:r>
            <a:r>
              <a:rPr kumimoji="1" lang="zh-CN" altLang="en-US" sz="2000" dirty="0" smtClean="0"/>
              <a:t>）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/>
              <a:t>当存在多条路径时，优先选择客户、然后对等、然后供应商</a:t>
            </a:r>
            <a:endParaRPr kumimoji="1" lang="en-US" altLang="zh-CN" sz="2000" dirty="0"/>
          </a:p>
        </p:txBody>
      </p:sp>
      <p:sp>
        <p:nvSpPr>
          <p:cNvPr id="7" name="任意形状 6"/>
          <p:cNvSpPr/>
          <p:nvPr/>
        </p:nvSpPr>
        <p:spPr>
          <a:xfrm>
            <a:off x="3499514" y="2729015"/>
            <a:ext cx="1810559" cy="2634444"/>
          </a:xfrm>
          <a:custGeom>
            <a:avLst/>
            <a:gdLst>
              <a:gd name="connsiteX0" fmla="*/ 0 w 1810559"/>
              <a:gd name="connsiteY0" fmla="*/ 0 h 2634444"/>
              <a:gd name="connsiteX1" fmla="*/ 526954 w 1810559"/>
              <a:gd name="connsiteY1" fmla="*/ 1175367 h 2634444"/>
              <a:gd name="connsiteX2" fmla="*/ 1040396 w 1810559"/>
              <a:gd name="connsiteY2" fmla="*/ 2134575 h 2634444"/>
              <a:gd name="connsiteX3" fmla="*/ 1810559 w 1810559"/>
              <a:gd name="connsiteY3" fmla="*/ 2634444 h 26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559" h="2634444">
                <a:moveTo>
                  <a:pt x="0" y="0"/>
                </a:moveTo>
                <a:cubicBezTo>
                  <a:pt x="176777" y="409802"/>
                  <a:pt x="353555" y="819605"/>
                  <a:pt x="526954" y="1175367"/>
                </a:cubicBezTo>
                <a:cubicBezTo>
                  <a:pt x="700353" y="1531129"/>
                  <a:pt x="826462" y="1891396"/>
                  <a:pt x="1040396" y="2134575"/>
                </a:cubicBezTo>
                <a:cubicBezTo>
                  <a:pt x="1254330" y="2377755"/>
                  <a:pt x="1532444" y="2506099"/>
                  <a:pt x="1810559" y="2634444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2267764" y="2563941"/>
            <a:ext cx="4933938" cy="3015678"/>
          </a:xfrm>
          <a:custGeom>
            <a:avLst/>
            <a:gdLst>
              <a:gd name="connsiteX0" fmla="*/ 4933938 w 4933938"/>
              <a:gd name="connsiteY0" fmla="*/ 1272891 h 3015678"/>
              <a:gd name="connsiteX1" fmla="*/ 3055821 w 4933938"/>
              <a:gd name="connsiteY1" fmla="*/ 300173 h 3015678"/>
              <a:gd name="connsiteX2" fmla="*/ 1218238 w 4933938"/>
              <a:gd name="connsiteY2" fmla="*/ 70504 h 3015678"/>
              <a:gd name="connsiteX3" fmla="*/ 96772 w 4933938"/>
              <a:gd name="connsiteY3" fmla="*/ 1407991 h 3015678"/>
              <a:gd name="connsiteX4" fmla="*/ 56237 w 4933938"/>
              <a:gd name="connsiteY4" fmla="*/ 3015678 h 301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38" h="3015678">
                <a:moveTo>
                  <a:pt x="4933938" y="1272891"/>
                </a:moveTo>
                <a:cubicBezTo>
                  <a:pt x="4304521" y="886731"/>
                  <a:pt x="3675104" y="500571"/>
                  <a:pt x="3055821" y="300173"/>
                </a:cubicBezTo>
                <a:cubicBezTo>
                  <a:pt x="2436538" y="99775"/>
                  <a:pt x="1711413" y="-114132"/>
                  <a:pt x="1218238" y="70504"/>
                </a:cubicBezTo>
                <a:cubicBezTo>
                  <a:pt x="725063" y="255140"/>
                  <a:pt x="290439" y="917129"/>
                  <a:pt x="96772" y="1407991"/>
                </a:cubicBezTo>
                <a:cubicBezTo>
                  <a:pt x="-96895" y="1898853"/>
                  <a:pt x="60741" y="2725214"/>
                  <a:pt x="56237" y="3015678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自治域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Tier-1 AS</a:t>
            </a:r>
            <a:r>
              <a:rPr kumimoji="1" lang="zh-CN" altLang="en-US" dirty="0"/>
              <a:t>：不需要</a:t>
            </a:r>
            <a:r>
              <a:rPr kumimoji="1" lang="en-US" altLang="zh-CN" dirty="0" err="1"/>
              <a:t>Transit</a:t>
            </a:r>
            <a:r>
              <a:rPr kumimoji="1" lang="en-US" altLang="en-US" dirty="0" err="1"/>
              <a:t>即可到达整个</a:t>
            </a:r>
            <a:r>
              <a:rPr kumimoji="1" lang="en-US" altLang="en-US" dirty="0" err="1" smtClean="0"/>
              <a:t>Internet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AS</a:t>
            </a:r>
          </a:p>
          <a:p>
            <a:pPr lvl="1"/>
            <a:r>
              <a:rPr kumimoji="1" lang="en-US" altLang="zh-CN" dirty="0"/>
              <a:t>Stub AS</a:t>
            </a:r>
            <a:r>
              <a:rPr kumimoji="1" lang="zh-CN" altLang="en-US" dirty="0"/>
              <a:t>：不为其他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AS</a:t>
            </a:r>
            <a:endParaRPr kumimoji="1" lang="en-US" altLang="en-US" dirty="0" smtClean="0"/>
          </a:p>
          <a:p>
            <a:r>
              <a:rPr kumimoji="1" lang="zh-CN" altLang="en-US" dirty="0">
                <a:sym typeface="Wingdings"/>
              </a:rPr>
              <a:t>谁是</a:t>
            </a:r>
            <a:r>
              <a:rPr kumimoji="1" lang="en-US" altLang="zh-CN" dirty="0">
                <a:sym typeface="Wingdings"/>
              </a:rPr>
              <a:t>Tier-1?</a:t>
            </a:r>
          </a:p>
          <a:p>
            <a:pPr lvl="1"/>
            <a:r>
              <a:rPr kumimoji="1" lang="en-US" altLang="zh-CN" sz="1800" dirty="0"/>
              <a:t>AT&amp;T</a:t>
            </a:r>
            <a:r>
              <a:rPr kumimoji="1" lang="zh-CN" altLang="zh-CN" sz="1800" dirty="0"/>
              <a:t>，</a:t>
            </a:r>
            <a:r>
              <a:rPr kumimoji="1" lang="en-US" altLang="zh-CN" sz="1800" dirty="0" err="1"/>
              <a:t>CentryLink</a:t>
            </a:r>
            <a:r>
              <a:rPr kumimoji="1" lang="en-US" altLang="zh-CN" sz="1800" dirty="0"/>
              <a:t>(Qwest</a:t>
            </a:r>
            <a:r>
              <a:rPr kumimoji="1" lang="zh-CN" altLang="en-US" sz="1800" dirty="0"/>
              <a:t>/</a:t>
            </a:r>
            <a:r>
              <a:rPr kumimoji="1" lang="en-US" altLang="zh-CN" sz="1800" dirty="0" err="1"/>
              <a:t>Savvis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Cogent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PSINet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、</a:t>
            </a:r>
            <a:r>
              <a:rPr kumimoji="1" lang="en-US" altLang="zh-CN" sz="1800" dirty="0"/>
              <a:t>GTT(</a:t>
            </a:r>
            <a:r>
              <a:rPr kumimoji="1" lang="en-US" altLang="zh-CN" sz="1800" dirty="0" err="1"/>
              <a:t>Tinet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Deutsche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Tele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Level3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Clobal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Crossing)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NTT(</a:t>
            </a:r>
            <a:r>
              <a:rPr kumimoji="1" lang="en-US" altLang="zh-CN" sz="1800" dirty="0" err="1"/>
              <a:t>Verio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Sprint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Tata(Teleglobe)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Seabone</a:t>
            </a:r>
            <a:r>
              <a:rPr kumimoji="1" lang="en-US" altLang="zh-CN" sz="1800" dirty="0"/>
              <a:t>(Telecom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Italia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Sparkle)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TeliaSonera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Verizon(UUNET)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XO</a:t>
            </a:r>
          </a:p>
          <a:p>
            <a:pPr lvl="1"/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en.wikipedia.org</a:t>
            </a:r>
            <a:r>
              <a:rPr kumimoji="1" lang="en-US" altLang="zh-CN" sz="1800" dirty="0"/>
              <a:t>/wiki/Tier_1_network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AS</a:t>
            </a:r>
            <a:r>
              <a:rPr kumimoji="1" lang="en-US" altLang="en-US" dirty="0" err="1" smtClean="0"/>
              <a:t>两两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pPr lvl="1"/>
            <a:r>
              <a:rPr kumimoji="1" lang="zh-CN" altLang="en-US" dirty="0" smtClean="0"/>
              <a:t>否则，两个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间如何通信？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8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(</a:t>
            </a:r>
            <a:r>
              <a:rPr kumimoji="1" lang="zh-CN" altLang="en-US" dirty="0"/>
              <a:t>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连通的条件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91098"/>
          </a:xfrm>
        </p:spPr>
        <p:txBody>
          <a:bodyPr/>
          <a:lstStyle/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：其他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具有一条通往某个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的上山路径</a:t>
            </a:r>
            <a:endParaRPr kumimoji="1" lang="en-US" altLang="zh-CN" dirty="0" smtClean="0"/>
          </a:p>
          <a:p>
            <a:r>
              <a:rPr kumimoji="1" lang="zh-CN" altLang="en-US" dirty="0" smtClean="0"/>
              <a:t>定理：任意两个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间至少存在一条</a:t>
            </a:r>
            <a:r>
              <a:rPr kumimoji="1" lang="en-US" altLang="zh-CN" dirty="0" smtClean="0"/>
              <a:t>Valley-free</a:t>
            </a:r>
            <a:r>
              <a:rPr kumimoji="1" lang="zh-CN" altLang="en-US" dirty="0" smtClean="0"/>
              <a:t>路径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3174773" y="2925823"/>
            <a:ext cx="2119408" cy="1348134"/>
            <a:chOff x="3174773" y="2925823"/>
            <a:chExt cx="2119408" cy="1348134"/>
          </a:xfrm>
        </p:grpSpPr>
        <p:sp>
          <p:nvSpPr>
            <p:cNvPr id="6" name="Oval 25"/>
            <p:cNvSpPr/>
            <p:nvPr/>
          </p:nvSpPr>
          <p:spPr>
            <a:xfrm>
              <a:off x="3174773" y="2925823"/>
              <a:ext cx="2119408" cy="1348134"/>
            </a:xfrm>
            <a:custGeom>
              <a:avLst/>
              <a:gdLst/>
              <a:ahLst/>
              <a:cxnLst/>
              <a:rect l="l" t="t" r="r" b="b"/>
              <a:pathLst>
                <a:path w="2393760" h="1522648">
                  <a:moveTo>
                    <a:pt x="1277513" y="0"/>
                  </a:moveTo>
                  <a:cubicBezTo>
                    <a:pt x="1407624" y="0"/>
                    <a:pt x="1519259" y="81410"/>
                    <a:pt x="1566944" y="197434"/>
                  </a:cubicBezTo>
                  <a:lnTo>
                    <a:pt x="1582560" y="249202"/>
                  </a:lnTo>
                  <a:lnTo>
                    <a:pt x="1616294" y="229953"/>
                  </a:lnTo>
                  <a:cubicBezTo>
                    <a:pt x="1649232" y="215307"/>
                    <a:pt x="1685445" y="207208"/>
                    <a:pt x="1723458" y="207208"/>
                  </a:cubicBezTo>
                  <a:cubicBezTo>
                    <a:pt x="1837497" y="207208"/>
                    <a:pt x="1935342" y="280099"/>
                    <a:pt x="1977137" y="383981"/>
                  </a:cubicBezTo>
                  <a:lnTo>
                    <a:pt x="1983194" y="404496"/>
                  </a:lnTo>
                  <a:lnTo>
                    <a:pt x="2006267" y="402140"/>
                  </a:lnTo>
                  <a:cubicBezTo>
                    <a:pt x="2220273" y="402140"/>
                    <a:pt x="2393760" y="577863"/>
                    <a:pt x="2393760" y="794629"/>
                  </a:cubicBezTo>
                  <a:cubicBezTo>
                    <a:pt x="2393760" y="1011395"/>
                    <a:pt x="2220273" y="1187118"/>
                    <a:pt x="2006267" y="1187118"/>
                  </a:cubicBezTo>
                  <a:cubicBezTo>
                    <a:pt x="1979516" y="1187118"/>
                    <a:pt x="1953399" y="1184373"/>
                    <a:pt x="1928174" y="1179144"/>
                  </a:cubicBezTo>
                  <a:lnTo>
                    <a:pt x="1857840" y="1157030"/>
                  </a:lnTo>
                  <a:lnTo>
                    <a:pt x="1848967" y="1223732"/>
                  </a:lnTo>
                  <a:cubicBezTo>
                    <a:pt x="1802904" y="1394323"/>
                    <a:pt x="1603733" y="1522648"/>
                    <a:pt x="1365012" y="1522648"/>
                  </a:cubicBezTo>
                  <a:cubicBezTo>
                    <a:pt x="1194497" y="1522648"/>
                    <a:pt x="1044161" y="1457176"/>
                    <a:pt x="955387" y="1357595"/>
                  </a:cubicBezTo>
                  <a:lnTo>
                    <a:pt x="940567" y="1336904"/>
                  </a:lnTo>
                  <a:lnTo>
                    <a:pt x="879360" y="1365831"/>
                  </a:lnTo>
                  <a:cubicBezTo>
                    <a:pt x="827922" y="1384775"/>
                    <a:pt x="771368" y="1395250"/>
                    <a:pt x="712005" y="1395250"/>
                  </a:cubicBezTo>
                  <a:cubicBezTo>
                    <a:pt x="504234" y="1395250"/>
                    <a:pt x="330884" y="1266925"/>
                    <a:pt x="290793" y="1096334"/>
                  </a:cubicBezTo>
                  <a:lnTo>
                    <a:pt x="290032" y="1089758"/>
                  </a:lnTo>
                  <a:lnTo>
                    <a:pt x="238136" y="1084544"/>
                  </a:lnTo>
                  <a:cubicBezTo>
                    <a:pt x="102232" y="1056829"/>
                    <a:pt x="0" y="936989"/>
                    <a:pt x="0" y="793352"/>
                  </a:cubicBezTo>
                  <a:cubicBezTo>
                    <a:pt x="0" y="629196"/>
                    <a:pt x="133527" y="496121"/>
                    <a:pt x="298242" y="496121"/>
                  </a:cubicBezTo>
                  <a:lnTo>
                    <a:pt x="346830" y="501003"/>
                  </a:lnTo>
                  <a:lnTo>
                    <a:pt x="340780" y="450661"/>
                  </a:lnTo>
                  <a:cubicBezTo>
                    <a:pt x="340780" y="272128"/>
                    <a:pt x="513326" y="127399"/>
                    <a:pt x="726173" y="127399"/>
                  </a:cubicBezTo>
                  <a:cubicBezTo>
                    <a:pt x="805991" y="127399"/>
                    <a:pt x="880141" y="147751"/>
                    <a:pt x="941650" y="182607"/>
                  </a:cubicBezTo>
                  <a:lnTo>
                    <a:pt x="983763" y="211752"/>
                  </a:lnTo>
                  <a:lnTo>
                    <a:pt x="988082" y="197434"/>
                  </a:lnTo>
                  <a:cubicBezTo>
                    <a:pt x="1035768" y="81410"/>
                    <a:pt x="1147402" y="0"/>
                    <a:pt x="1277513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669162" y="3314031"/>
              <a:ext cx="1132006" cy="537042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Tier-1</a:t>
              </a:r>
              <a:r>
                <a:rPr kumimoji="1" lang="zh-CN" altLang="en-US" sz="2000" dirty="0" smtClean="0">
                  <a:latin typeface="Arial Black"/>
                  <a:cs typeface="Arial Black"/>
                </a:rPr>
                <a:t> </a:t>
              </a:r>
              <a:r>
                <a:rPr kumimoji="1" lang="en-US" altLang="zh-CN" sz="2000" dirty="0">
                  <a:latin typeface="Arial Black"/>
                  <a:cs typeface="Arial Black"/>
                </a:rPr>
                <a:t>m</a:t>
              </a:r>
              <a:r>
                <a:rPr kumimoji="1" lang="en-US" altLang="zh-CN" sz="2000" dirty="0" smtClean="0">
                  <a:latin typeface="Arial Black"/>
                  <a:cs typeface="Arial Black"/>
                </a:rPr>
                <a:t>esh</a:t>
              </a:r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031187" y="3851073"/>
            <a:ext cx="4360123" cy="2758002"/>
            <a:chOff x="2031187" y="3851073"/>
            <a:chExt cx="4360123" cy="2758002"/>
          </a:xfrm>
        </p:grpSpPr>
        <p:sp>
          <p:nvSpPr>
            <p:cNvPr id="8" name="圆角矩形 7"/>
            <p:cNvSpPr/>
            <p:nvPr/>
          </p:nvSpPr>
          <p:spPr>
            <a:xfrm>
              <a:off x="2569993" y="5725888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endCxn id="13" idx="0"/>
            </p:cNvCxnSpPr>
            <p:nvPr/>
          </p:nvCxnSpPr>
          <p:spPr>
            <a:xfrm flipH="1">
              <a:off x="2394597" y="3851073"/>
              <a:ext cx="1050598" cy="121738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101913" y="557363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01592" y="607578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174773" y="477842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031187" y="506845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16" name="直线连接符 15"/>
            <p:cNvCxnSpPr>
              <a:endCxn id="12" idx="0"/>
            </p:cNvCxnSpPr>
            <p:nvPr/>
          </p:nvCxnSpPr>
          <p:spPr>
            <a:xfrm flipH="1">
              <a:off x="3538183" y="4131589"/>
              <a:ext cx="363410" cy="64684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12" idx="2"/>
              <a:endCxn id="8" idx="0"/>
            </p:cNvCxnSpPr>
            <p:nvPr/>
          </p:nvCxnSpPr>
          <p:spPr>
            <a:xfrm flipH="1">
              <a:off x="2933403" y="5079160"/>
              <a:ext cx="604780" cy="64672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endCxn id="10" idx="0"/>
            </p:cNvCxnSpPr>
            <p:nvPr/>
          </p:nvCxnSpPr>
          <p:spPr>
            <a:xfrm>
              <a:off x="4481673" y="4273957"/>
              <a:ext cx="983650" cy="129967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5314340" y="630834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AS6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22161" y="492879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27" name="直线连接符 26"/>
            <p:cNvCxnSpPr>
              <a:stCxn id="26" idx="2"/>
              <a:endCxn id="11" idx="0"/>
            </p:cNvCxnSpPr>
            <p:nvPr/>
          </p:nvCxnSpPr>
          <p:spPr>
            <a:xfrm flipH="1">
              <a:off x="4265002" y="5229525"/>
              <a:ext cx="220569" cy="8462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endCxn id="26" idx="0"/>
            </p:cNvCxnSpPr>
            <p:nvPr/>
          </p:nvCxnSpPr>
          <p:spPr>
            <a:xfrm>
              <a:off x="4265002" y="4273957"/>
              <a:ext cx="220569" cy="65483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6" idx="2"/>
              <a:endCxn id="10" idx="0"/>
            </p:cNvCxnSpPr>
            <p:nvPr/>
          </p:nvCxnSpPr>
          <p:spPr>
            <a:xfrm>
              <a:off x="4485571" y="5229525"/>
              <a:ext cx="979752" cy="3441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10" idx="2"/>
              <a:endCxn id="25" idx="0"/>
            </p:cNvCxnSpPr>
            <p:nvPr/>
          </p:nvCxnSpPr>
          <p:spPr>
            <a:xfrm>
              <a:off x="5465323" y="5874364"/>
              <a:ext cx="212427" cy="4339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endCxn id="41" idx="0"/>
            </p:cNvCxnSpPr>
            <p:nvPr/>
          </p:nvCxnSpPr>
          <p:spPr>
            <a:xfrm>
              <a:off x="4992613" y="3970997"/>
              <a:ext cx="1035288" cy="10352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40"/>
            <p:cNvSpPr/>
            <p:nvPr/>
          </p:nvSpPr>
          <p:spPr>
            <a:xfrm>
              <a:off x="5664491" y="500626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AS8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43" name="直线连接符 42"/>
            <p:cNvCxnSpPr>
              <a:stCxn id="12" idx="1"/>
              <a:endCxn id="13" idx="3"/>
            </p:cNvCxnSpPr>
            <p:nvPr/>
          </p:nvCxnSpPr>
          <p:spPr>
            <a:xfrm flipH="1">
              <a:off x="2758006" y="4928795"/>
              <a:ext cx="416767" cy="29002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41" idx="1"/>
              <a:endCxn id="26" idx="3"/>
            </p:cNvCxnSpPr>
            <p:nvPr/>
          </p:nvCxnSpPr>
          <p:spPr>
            <a:xfrm flipH="1" flipV="1">
              <a:off x="4848980" y="5079160"/>
              <a:ext cx="815511" cy="7746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2029166" y="3708012"/>
            <a:ext cx="4664265" cy="2515138"/>
            <a:chOff x="2029166" y="3708012"/>
            <a:chExt cx="4664265" cy="2515138"/>
          </a:xfrm>
        </p:grpSpPr>
        <p:sp>
          <p:nvSpPr>
            <p:cNvPr id="51" name="任意形状 50"/>
            <p:cNvSpPr/>
            <p:nvPr/>
          </p:nvSpPr>
          <p:spPr>
            <a:xfrm>
              <a:off x="2029166" y="3708012"/>
              <a:ext cx="1565894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形状 51"/>
            <p:cNvSpPr/>
            <p:nvPr/>
          </p:nvSpPr>
          <p:spPr>
            <a:xfrm rot="20062152">
              <a:off x="2868417" y="4120659"/>
              <a:ext cx="1962328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形状 52"/>
            <p:cNvSpPr/>
            <p:nvPr/>
          </p:nvSpPr>
          <p:spPr>
            <a:xfrm rot="17374788">
              <a:off x="4481839" y="3906019"/>
              <a:ext cx="1962328" cy="2460857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8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域际路由协议历史</a:t>
            </a:r>
            <a:r>
              <a:rPr kumimoji="1" lang="en-US" altLang="zh-CN" dirty="0" smtClean="0"/>
              <a:t> </a:t>
            </a:r>
            <a:r>
              <a:rPr kumimoji="1" lang="en-US" altLang="zh-CN" sz="1400" dirty="0" smtClean="0"/>
              <a:t>[RFC5773]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1984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EGP(Exterior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Gateway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[Mills]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NSFNET</a:t>
            </a:r>
            <a:r>
              <a:rPr kumimoji="1" lang="zh-CN" altLang="en-US" sz="2000" dirty="0" smtClean="0"/>
              <a:t>取代</a:t>
            </a:r>
            <a:r>
              <a:rPr kumimoji="1" lang="en-US" altLang="zh-CN" sz="2000" dirty="0" smtClean="0"/>
              <a:t>APARNET</a:t>
            </a:r>
            <a:r>
              <a:rPr kumimoji="1" lang="zh-CN" altLang="en-US" sz="2000" dirty="0" smtClean="0"/>
              <a:t>成为互联网骨干，需要新的</a:t>
            </a:r>
            <a:r>
              <a:rPr kumimoji="1" lang="en-US" altLang="zh-CN" sz="2000" dirty="0" smtClean="0"/>
              <a:t>EGP</a:t>
            </a:r>
            <a:endParaRPr kumimoji="1" lang="en-US" altLang="zh-CN" sz="2000" dirty="0" smtClean="0">
              <a:solidFill>
                <a:srgbClr val="103154"/>
              </a:solidFill>
            </a:endParaRP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 smtClean="0"/>
              <a:t> BGP1</a:t>
            </a:r>
            <a:r>
              <a:rPr kumimoji="1" lang="zh-CN" altLang="en-US" sz="2000" dirty="0" smtClean="0"/>
              <a:t>(</a:t>
            </a:r>
            <a:r>
              <a:rPr kumimoji="1" lang="en-US" altLang="zh-CN" sz="2000" dirty="0" smtClean="0"/>
              <a:t>Border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Gateway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Protocol)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</a:t>
            </a:r>
            <a:r>
              <a:rPr lang="en-US" altLang="zh-CN" sz="2000" dirty="0" err="1" smtClean="0"/>
              <a:t>Lougheed</a:t>
            </a:r>
            <a:r>
              <a:rPr lang="zh-CN" altLang="zh-CN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Rekhter</a:t>
            </a:r>
            <a:r>
              <a:rPr kumimoji="1" lang="en-US" altLang="zh-CN" sz="2000" dirty="0" smtClean="0"/>
              <a:t>]</a:t>
            </a:r>
            <a:endParaRPr kumimoji="1" lang="en-US" altLang="zh-CN" sz="2000" dirty="0"/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1993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ISO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IDRP(Inter-domain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Routing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1995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/>
              <a:t>BGP4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Rekhter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Li]</a:t>
            </a:r>
            <a:r>
              <a:rPr lang="zh-CN" altLang="en-US" sz="2000" dirty="0" smtClean="0"/>
              <a:t> 发表，当前的域际路由协议标准</a:t>
            </a:r>
            <a:endParaRPr lang="en-US" altLang="zh-CN" sz="2000" dirty="0" smtClean="0"/>
          </a:p>
          <a:p>
            <a:r>
              <a:rPr kumimoji="1" lang="zh-CN" altLang="zh-CN" sz="2000" dirty="0" smtClean="0">
                <a:solidFill>
                  <a:srgbClr val="3366FF"/>
                </a:solidFill>
              </a:rPr>
              <a:t>2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00</a:t>
            </a:r>
            <a:r>
              <a:rPr kumimoji="1" lang="zh-CN" altLang="zh-CN" sz="2000" dirty="0">
                <a:solidFill>
                  <a:srgbClr val="3366FF"/>
                </a:solidFill>
              </a:rPr>
              <a:t>6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最新的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BGP4</a:t>
            </a:r>
            <a:r>
              <a:rPr kumimoji="1" lang="en-US" altLang="en-US" sz="2000" dirty="0" smtClean="0">
                <a:solidFill>
                  <a:srgbClr val="103154"/>
                </a:solidFill>
              </a:rPr>
              <a:t>标准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[RFC4271] (</a:t>
            </a:r>
            <a:r>
              <a:rPr kumimoji="1" lang="zh-CN" altLang="en-US" sz="2000" dirty="0">
                <a:solidFill>
                  <a:srgbClr val="103154"/>
                </a:solidFill>
              </a:rPr>
              <a:t>支持</a:t>
            </a:r>
            <a:r>
              <a:rPr kumimoji="1" lang="zh-CN" altLang="zh-CN" sz="2000" dirty="0"/>
              <a:t>4</a:t>
            </a:r>
            <a:r>
              <a:rPr kumimoji="1" lang="zh-CN" altLang="en-US" sz="2000" dirty="0"/>
              <a:t>字节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号</a:t>
            </a:r>
            <a:r>
              <a:rPr kumimoji="1" lang="en-US" altLang="zh-CN" sz="2000" dirty="0" smtClean="0"/>
              <a:t>)</a:t>
            </a:r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中的安全问题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前缀劫持等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概念与机制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BGP4</a:t>
            </a:r>
            <a:r>
              <a:rPr kumimoji="1" lang="zh-CN" altLang="en-US" dirty="0" smtClean="0"/>
              <a:t>要点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交换网络层可达性信息</a:t>
            </a:r>
            <a:r>
              <a:rPr kumimoji="1" lang="en-US" altLang="zh-CN" sz="2000" dirty="0" smtClean="0"/>
              <a:t>(NLRI,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Network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Layer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Reachability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Info)</a:t>
            </a:r>
          </a:p>
          <a:p>
            <a:pPr lvl="1"/>
            <a:r>
              <a:rPr kumimoji="1" lang="zh-CN" altLang="en-US" sz="1800" dirty="0" smtClean="0"/>
              <a:t>对于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网络，即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地址前缀</a:t>
            </a:r>
            <a:endParaRPr kumimoji="1" lang="en-US" altLang="zh-CN" sz="1800" dirty="0" smtClean="0"/>
          </a:p>
          <a:p>
            <a:r>
              <a:rPr kumimoji="1" lang="zh-CN" altLang="en-US" sz="2000" dirty="0" smtClean="0"/>
              <a:t>基于路径向量协议，支持基于策略的路由，采用累积更新模式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两台相邻路由器，互称为</a:t>
            </a:r>
            <a:r>
              <a:rPr kumimoji="1" lang="en-US" altLang="zh-CN" sz="2000" dirty="0" smtClean="0"/>
              <a:t>peer</a:t>
            </a:r>
            <a:r>
              <a:rPr kumimoji="1" lang="zh-CN" altLang="en-US" sz="2000" dirty="0" smtClean="0"/>
              <a:t>，通过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端口</a:t>
            </a:r>
            <a:r>
              <a:rPr kumimoji="1" lang="en-US" altLang="zh-CN" sz="2000" dirty="0" smtClean="0"/>
              <a:t>179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r>
              <a:rPr kumimoji="1" lang="en-US" altLang="zh-CN" sz="2000" dirty="0" err="1"/>
              <a:t>e</a:t>
            </a:r>
            <a:r>
              <a:rPr kumimoji="1" lang="en-US" altLang="zh-CN" sz="2000" dirty="0" err="1" smtClean="0"/>
              <a:t>BGP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不同自治域间</a:t>
            </a:r>
            <a:r>
              <a:rPr kumimoji="1" lang="en-US" altLang="zh-CN" sz="2000" dirty="0" err="1" smtClean="0"/>
              <a:t>BGP</a:t>
            </a:r>
            <a:r>
              <a:rPr kumimoji="1" lang="en-US" altLang="en-US" sz="2000" dirty="0" err="1" smtClean="0"/>
              <a:t>过程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路由器代表各自的自治域交换信息</a:t>
            </a:r>
            <a:endParaRPr kumimoji="1" lang="en-US" altLang="zh-CN" sz="2000" dirty="0" smtClean="0"/>
          </a:p>
          <a:p>
            <a:r>
              <a:rPr kumimoji="1" lang="en-US" altLang="zh-CN" sz="2000" dirty="0" err="1" smtClean="0"/>
              <a:t>iBGP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 smtClean="0"/>
              <a:t>同一自治域内的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过程</a:t>
            </a:r>
            <a:r>
              <a:rPr kumimoji="1" lang="zh-CN" altLang="zh-CN" sz="2000" dirty="0"/>
              <a:t>，</a:t>
            </a:r>
            <a:r>
              <a:rPr kumimoji="1" lang="zh-CN" altLang="en-US" sz="2000" dirty="0" smtClean="0"/>
              <a:t>路由器间同步所有域内域外信息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路径属性：</a:t>
            </a:r>
            <a:r>
              <a:rPr kumimoji="1" lang="en-US" altLang="zh-CN" sz="2000" dirty="0" smtClean="0"/>
              <a:t>Origin,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AS_path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Next_hop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Local_pref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 (略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 smtClean="0"/>
              <a:t>最优路径选择：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_</a:t>
            </a:r>
            <a:r>
              <a:rPr kumimoji="1" lang="en-US" altLang="zh-CN" sz="2000" dirty="0" err="1"/>
              <a:t>pref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AS_path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Origin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MED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/>
              <a:t>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/>
              <a:t>四种消息：</a:t>
            </a:r>
            <a:r>
              <a:rPr kumimoji="1" lang="en-US" altLang="zh-CN" sz="2000" dirty="0"/>
              <a:t>Open,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Keepalive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Update,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Notification</a:t>
            </a:r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/>
          <p:cNvSpPr/>
          <p:nvPr/>
        </p:nvSpPr>
        <p:spPr>
          <a:xfrm>
            <a:off x="823999" y="1021167"/>
            <a:ext cx="7456115" cy="2310407"/>
          </a:xfrm>
          <a:custGeom>
            <a:avLst/>
            <a:gdLst/>
            <a:ahLst/>
            <a:cxnLst/>
            <a:rect l="l" t="t" r="r" b="b"/>
            <a:pathLst>
              <a:path w="7456115" h="2258914">
                <a:moveTo>
                  <a:pt x="2581957" y="0"/>
                </a:moveTo>
                <a:lnTo>
                  <a:pt x="4858378" y="0"/>
                </a:lnTo>
                <a:cubicBezTo>
                  <a:pt x="4981297" y="0"/>
                  <a:pt x="5080943" y="99646"/>
                  <a:pt x="5080943" y="222565"/>
                </a:cubicBezTo>
                <a:lnTo>
                  <a:pt x="5080943" y="923551"/>
                </a:lnTo>
                <a:lnTo>
                  <a:pt x="7233550" y="923551"/>
                </a:lnTo>
                <a:cubicBezTo>
                  <a:pt x="7356469" y="923551"/>
                  <a:pt x="7456115" y="1023197"/>
                  <a:pt x="7456115" y="1146116"/>
                </a:cubicBezTo>
                <a:lnTo>
                  <a:pt x="7456115" y="2036349"/>
                </a:lnTo>
                <a:cubicBezTo>
                  <a:pt x="7456115" y="2159268"/>
                  <a:pt x="7356469" y="2258914"/>
                  <a:pt x="7233550" y="2258914"/>
                </a:cubicBezTo>
                <a:lnTo>
                  <a:pt x="222565" y="2258914"/>
                </a:lnTo>
                <a:cubicBezTo>
                  <a:pt x="99646" y="2258914"/>
                  <a:pt x="0" y="2159268"/>
                  <a:pt x="0" y="2036349"/>
                </a:cubicBezTo>
                <a:lnTo>
                  <a:pt x="0" y="1146116"/>
                </a:lnTo>
                <a:cubicBezTo>
                  <a:pt x="0" y="1023197"/>
                  <a:pt x="99646" y="923551"/>
                  <a:pt x="222565" y="923551"/>
                </a:cubicBezTo>
                <a:lnTo>
                  <a:pt x="2359392" y="923551"/>
                </a:lnTo>
                <a:lnTo>
                  <a:pt x="2359392" y="222565"/>
                </a:lnTo>
                <a:cubicBezTo>
                  <a:pt x="2359392" y="99646"/>
                  <a:pt x="2459038" y="0"/>
                  <a:pt x="2581957" y="0"/>
                </a:cubicBezTo>
                <a:close/>
              </a:path>
            </a:pathLst>
          </a:cu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BGP中基于策略的路由框架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005434" y="2302371"/>
            <a:ext cx="1800500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导入策略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16894" y="2302371"/>
            <a:ext cx="2079154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决策过程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decision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process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3505" y="2302371"/>
            <a:ext cx="1777432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导出策略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9" name="直线箭头连接符 8"/>
          <p:cNvCxnSpPr>
            <a:stCxn id="6" idx="3"/>
            <a:endCxn id="7" idx="1"/>
          </p:cNvCxnSpPr>
          <p:nvPr/>
        </p:nvCxnSpPr>
        <p:spPr>
          <a:xfrm>
            <a:off x="2805934" y="2661959"/>
            <a:ext cx="710960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7" idx="3"/>
            <a:endCxn id="8" idx="1"/>
          </p:cNvCxnSpPr>
          <p:nvPr/>
        </p:nvCxnSpPr>
        <p:spPr>
          <a:xfrm>
            <a:off x="5596048" y="2661959"/>
            <a:ext cx="727457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08380" y="1021167"/>
            <a:ext cx="1980550" cy="719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-RIB-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In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未处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理路由更新</a:t>
            </a:r>
          </a:p>
        </p:txBody>
      </p:sp>
      <p:cxnSp>
        <p:nvCxnSpPr>
          <p:cNvPr id="19" name="直线箭头连接符 18"/>
          <p:cNvCxnSpPr>
            <a:stCxn id="18" idx="2"/>
            <a:endCxn id="6" idx="0"/>
          </p:cNvCxnSpPr>
          <p:nvPr/>
        </p:nvCxnSpPr>
        <p:spPr>
          <a:xfrm>
            <a:off x="1898655" y="1740343"/>
            <a:ext cx="7029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221946" y="1021167"/>
            <a:ext cx="1980550" cy="719176"/>
          </a:xfrm>
          <a:prstGeom prst="roundRect">
            <a:avLst/>
          </a:prstGeom>
          <a:solidFill>
            <a:srgbClr val="99D5FF"/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-Out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待发送路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由更新</a:t>
            </a:r>
          </a:p>
        </p:txBody>
      </p:sp>
      <p:cxnSp>
        <p:nvCxnSpPr>
          <p:cNvPr id="38" name="直线箭头连接符 37"/>
          <p:cNvCxnSpPr>
            <a:stCxn id="8" idx="0"/>
            <a:endCxn id="37" idx="2"/>
          </p:cNvCxnSpPr>
          <p:nvPr/>
        </p:nvCxnSpPr>
        <p:spPr>
          <a:xfrm flipV="1">
            <a:off x="7212221" y="1740343"/>
            <a:ext cx="0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圆角矩形标注 50"/>
          <p:cNvSpPr/>
          <p:nvPr/>
        </p:nvSpPr>
        <p:spPr>
          <a:xfrm>
            <a:off x="726523" y="3368956"/>
            <a:ext cx="2344264" cy="1459922"/>
          </a:xfrm>
          <a:prstGeom prst="wedgeRoundRectCallout">
            <a:avLst>
              <a:gd name="adj1" fmla="val -1450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确定哪些路由通告应该被过滤掉，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3391637" y="3368956"/>
            <a:ext cx="2344264" cy="1459922"/>
          </a:xfrm>
          <a:prstGeom prst="wedgeRoundRectCallout">
            <a:avLst>
              <a:gd name="adj1" fmla="val -42"/>
              <a:gd name="adj2" fmla="val -6913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基于导入的路由通告，当前路由表，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以及优先级设置，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来确定最优路径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3" name="圆角矩形标注 52"/>
          <p:cNvSpPr/>
          <p:nvPr/>
        </p:nvSpPr>
        <p:spPr>
          <a:xfrm>
            <a:off x="6043889" y="3368956"/>
            <a:ext cx="2344264" cy="1459922"/>
          </a:xfrm>
          <a:prstGeom prst="wedgeRoundRectCallout">
            <a:avLst>
              <a:gd name="adj1" fmla="val -746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确定哪些路由可以被通告给哪些邻居，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箭头连接符 55"/>
          <p:cNvCxnSpPr>
            <a:stCxn id="7" idx="0"/>
            <a:endCxn id="57" idx="2"/>
          </p:cNvCxnSpPr>
          <p:nvPr/>
        </p:nvCxnSpPr>
        <p:spPr>
          <a:xfrm flipV="1">
            <a:off x="4556471" y="1843258"/>
            <a:ext cx="2440" cy="459113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568636" y="1124082"/>
            <a:ext cx="1980550" cy="7191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Arial Black"/>
                <a:ea typeface="微软雅黑"/>
                <a:cs typeface="Arial Black"/>
              </a:rPr>
              <a:t>RIB</a:t>
            </a:r>
          </a:p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路由表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64619" y="5281707"/>
            <a:ext cx="6330510" cy="949532"/>
          </a:xfrm>
          <a:prstGeom prst="roundRect">
            <a:avLst/>
          </a:prstGeom>
          <a:noFill/>
          <a:ln w="28575" cmpd="sng">
            <a:solidFill>
              <a:srgbClr val="249F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Route-map</a:t>
            </a:r>
          </a:p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Map: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条件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哪些路由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          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Action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:动作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过滤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,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更改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</a:p>
        </p:txBody>
      </p:sp>
      <p:cxnSp>
        <p:nvCxnSpPr>
          <p:cNvPr id="23" name="直线箭头连接符 22"/>
          <p:cNvCxnSpPr>
            <a:stCxn id="20" idx="0"/>
            <a:endCxn id="51" idx="2"/>
          </p:cNvCxnSpPr>
          <p:nvPr/>
        </p:nvCxnSpPr>
        <p:spPr>
          <a:xfrm flipH="1" flipV="1">
            <a:off x="1898655" y="4828878"/>
            <a:ext cx="2731219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0" idx="0"/>
            <a:endCxn id="53" idx="2"/>
          </p:cNvCxnSpPr>
          <p:nvPr/>
        </p:nvCxnSpPr>
        <p:spPr>
          <a:xfrm flipV="1">
            <a:off x="4629874" y="4828878"/>
            <a:ext cx="2586147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 animBg="1"/>
      <p:bldP spid="8" grpId="0" animBg="1"/>
      <p:bldP spid="18" grpId="0" animBg="1"/>
      <p:bldP spid="37" grpId="0" animBg="1"/>
      <p:bldP spid="51" grpId="0" animBg="1"/>
      <p:bldP spid="52" grpId="0" animBg="1"/>
      <p:bldP spid="53" grpId="0" animBg="1"/>
      <p:bldP spid="57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 65"/>
          <p:cNvGrpSpPr/>
          <p:nvPr/>
        </p:nvGrpSpPr>
        <p:grpSpPr>
          <a:xfrm>
            <a:off x="2161597" y="1113284"/>
            <a:ext cx="4635905" cy="3476986"/>
            <a:chOff x="3246634" y="3584159"/>
            <a:chExt cx="2616847" cy="1784244"/>
          </a:xfrm>
        </p:grpSpPr>
        <p:sp>
          <p:nvSpPr>
            <p:cNvPr id="73" name="椭圆 72"/>
            <p:cNvSpPr/>
            <p:nvPr/>
          </p:nvSpPr>
          <p:spPr>
            <a:xfrm>
              <a:off x="3246634" y="3678444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340806" y="3584159"/>
              <a:ext cx="421410" cy="19635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238093" y="1881963"/>
            <a:ext cx="1517262" cy="1854537"/>
            <a:chOff x="1605530" y="4967123"/>
            <a:chExt cx="2616847" cy="1854537"/>
          </a:xfrm>
        </p:grpSpPr>
        <p:sp>
          <p:nvSpPr>
            <p:cNvPr id="71" name="椭圆 70"/>
            <p:cNvSpPr/>
            <p:nvPr/>
          </p:nvSpPr>
          <p:spPr>
            <a:xfrm>
              <a:off x="1605530" y="5131701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145951" y="4967123"/>
              <a:ext cx="1454816" cy="3162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7143592" y="1615030"/>
            <a:ext cx="1787342" cy="2609866"/>
            <a:chOff x="4905686" y="5036030"/>
            <a:chExt cx="2616847" cy="1782574"/>
          </a:xfrm>
        </p:grpSpPr>
        <p:sp>
          <p:nvSpPr>
            <p:cNvPr id="69" name="椭圆 68"/>
            <p:cNvSpPr/>
            <p:nvPr/>
          </p:nvSpPr>
          <p:spPr>
            <a:xfrm>
              <a:off x="4905686" y="5128645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601899" y="5036030"/>
              <a:ext cx="1202325" cy="2159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路由交换过程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303312" y="1950876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193145" y="333628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422957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439451" y="3166380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408492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g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6269" y="2163901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3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36269" y="356667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4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193" name="组 192"/>
          <p:cNvGrpSpPr/>
          <p:nvPr/>
        </p:nvGrpSpPr>
        <p:grpSpPr>
          <a:xfrm>
            <a:off x="1863119" y="2163902"/>
            <a:ext cx="5187261" cy="1625186"/>
            <a:chOff x="1806675" y="2163902"/>
            <a:chExt cx="5187261" cy="1625186"/>
          </a:xfrm>
        </p:grpSpPr>
        <p:cxnSp>
          <p:nvCxnSpPr>
            <p:cNvPr id="60" name="直线连接符 59"/>
            <p:cNvCxnSpPr>
              <a:stCxn id="45" idx="3"/>
              <a:endCxn id="46" idx="1"/>
            </p:cNvCxnSpPr>
            <p:nvPr/>
          </p:nvCxnSpPr>
          <p:spPr>
            <a:xfrm>
              <a:off x="6792210" y="2339985"/>
              <a:ext cx="201726" cy="36942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>
              <a:stCxn id="39" idx="1"/>
              <a:endCxn id="44" idx="3"/>
            </p:cNvCxnSpPr>
            <p:nvPr/>
          </p:nvCxnSpPr>
          <p:spPr>
            <a:xfrm flipH="1" flipV="1">
              <a:off x="1809058" y="3379406"/>
              <a:ext cx="327643" cy="169907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40" idx="3"/>
              <a:endCxn id="47" idx="1"/>
            </p:cNvCxnSpPr>
            <p:nvPr/>
          </p:nvCxnSpPr>
          <p:spPr>
            <a:xfrm flipV="1">
              <a:off x="6565073" y="3779703"/>
              <a:ext cx="414752" cy="9385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>
              <a:stCxn id="37" idx="1"/>
              <a:endCxn id="42" idx="3"/>
            </p:cNvCxnSpPr>
            <p:nvPr/>
          </p:nvCxnSpPr>
          <p:spPr>
            <a:xfrm flipH="1">
              <a:off x="1806675" y="2163902"/>
              <a:ext cx="454304" cy="176083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 191"/>
          <p:cNvGrpSpPr/>
          <p:nvPr/>
        </p:nvGrpSpPr>
        <p:grpSpPr>
          <a:xfrm>
            <a:off x="2619196" y="2126960"/>
            <a:ext cx="3789296" cy="1662128"/>
            <a:chOff x="2562752" y="2126960"/>
            <a:chExt cx="3789296" cy="1662128"/>
          </a:xfrm>
        </p:grpSpPr>
        <p:cxnSp>
          <p:nvCxnSpPr>
            <p:cNvPr id="50" name="直线连接符 49"/>
            <p:cNvCxnSpPr>
              <a:stCxn id="37" idx="3"/>
              <a:endCxn id="38" idx="1"/>
            </p:cNvCxnSpPr>
            <p:nvPr/>
          </p:nvCxnSpPr>
          <p:spPr>
            <a:xfrm>
              <a:off x="2672919" y="2163902"/>
              <a:ext cx="640195" cy="28001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39" idx="3"/>
              <a:endCxn id="124" idx="1"/>
            </p:cNvCxnSpPr>
            <p:nvPr/>
          </p:nvCxnSpPr>
          <p:spPr>
            <a:xfrm flipV="1">
              <a:off x="2562752" y="3541976"/>
              <a:ext cx="1243268" cy="7337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38" idx="3"/>
              <a:endCxn id="134" idx="1"/>
            </p:cNvCxnSpPr>
            <p:nvPr/>
          </p:nvCxnSpPr>
          <p:spPr>
            <a:xfrm flipV="1">
              <a:off x="3739165" y="2126960"/>
              <a:ext cx="1428269" cy="31695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38" idx="2"/>
              <a:endCxn id="124" idx="0"/>
            </p:cNvCxnSpPr>
            <p:nvPr/>
          </p:nvCxnSpPr>
          <p:spPr>
            <a:xfrm>
              <a:off x="3526140" y="2656937"/>
              <a:ext cx="492906" cy="672013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>
              <a:stCxn id="40" idx="1"/>
              <a:endCxn id="129" idx="3"/>
            </p:cNvCxnSpPr>
            <p:nvPr/>
          </p:nvCxnSpPr>
          <p:spPr>
            <a:xfrm flipH="1" flipV="1">
              <a:off x="5508222" y="3605137"/>
              <a:ext cx="630800" cy="18395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>
              <a:stCxn id="129" idx="1"/>
              <a:endCxn id="124" idx="3"/>
            </p:cNvCxnSpPr>
            <p:nvPr/>
          </p:nvCxnSpPr>
          <p:spPr>
            <a:xfrm flipH="1" flipV="1">
              <a:off x="4232071" y="3541976"/>
              <a:ext cx="850100" cy="6316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/>
            <p:cNvCxnSpPr>
              <a:stCxn id="45" idx="1"/>
              <a:endCxn id="134" idx="3"/>
            </p:cNvCxnSpPr>
            <p:nvPr/>
          </p:nvCxnSpPr>
          <p:spPr>
            <a:xfrm flipH="1" flipV="1">
              <a:off x="5593485" y="2126960"/>
              <a:ext cx="758563" cy="213025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/>
            <p:cNvCxnSpPr>
              <a:stCxn id="134" idx="2"/>
              <a:endCxn id="129" idx="0"/>
            </p:cNvCxnSpPr>
            <p:nvPr/>
          </p:nvCxnSpPr>
          <p:spPr>
            <a:xfrm flipH="1">
              <a:off x="5295197" y="2339985"/>
              <a:ext cx="85263" cy="1052126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组 193"/>
          <p:cNvGrpSpPr/>
          <p:nvPr/>
        </p:nvGrpSpPr>
        <p:grpSpPr>
          <a:xfrm>
            <a:off x="2406171" y="2010946"/>
            <a:ext cx="4348308" cy="1929092"/>
            <a:chOff x="2349727" y="2010946"/>
            <a:chExt cx="4348308" cy="1929092"/>
          </a:xfrm>
        </p:grpSpPr>
        <p:sp>
          <p:nvSpPr>
            <p:cNvPr id="174" name="任意形状 173"/>
            <p:cNvSpPr/>
            <p:nvPr/>
          </p:nvSpPr>
          <p:spPr>
            <a:xfrm rot="1109641">
              <a:off x="2373125" y="2942130"/>
              <a:ext cx="4324910" cy="381486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2705054" y="2010946"/>
              <a:ext cx="3843161" cy="413891"/>
            </a:xfrm>
            <a:custGeom>
              <a:avLst/>
              <a:gdLst>
                <a:gd name="connsiteX0" fmla="*/ 0 w 3843161"/>
                <a:gd name="connsiteY0" fmla="*/ 50990 h 413891"/>
                <a:gd name="connsiteX1" fmla="*/ 841207 w 3843161"/>
                <a:gd name="connsiteY1" fmla="*/ 413891 h 413891"/>
                <a:gd name="connsiteX2" fmla="*/ 841207 w 3843161"/>
                <a:gd name="connsiteY2" fmla="*/ 413891 h 413891"/>
                <a:gd name="connsiteX3" fmla="*/ 2672069 w 3843161"/>
                <a:gd name="connsiteY3" fmla="*/ 1504 h 413891"/>
                <a:gd name="connsiteX4" fmla="*/ 3843161 w 3843161"/>
                <a:gd name="connsiteY4" fmla="*/ 265432 h 4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3161" h="413891">
                  <a:moveTo>
                    <a:pt x="0" y="50990"/>
                  </a:moveTo>
                  <a:lnTo>
                    <a:pt x="841207" y="413891"/>
                  </a:lnTo>
                  <a:lnTo>
                    <a:pt x="841207" y="413891"/>
                  </a:lnTo>
                  <a:cubicBezTo>
                    <a:pt x="1146351" y="345160"/>
                    <a:pt x="2171744" y="26247"/>
                    <a:pt x="2672069" y="1504"/>
                  </a:cubicBezTo>
                  <a:cubicBezTo>
                    <a:pt x="3172394" y="-23239"/>
                    <a:pt x="3843161" y="265432"/>
                    <a:pt x="3843161" y="265432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2477512" y="3624761"/>
              <a:ext cx="3931736" cy="315277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 rot="20261446">
              <a:off x="2473617" y="2760628"/>
              <a:ext cx="4062085" cy="346805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9" name="直线连接符 178"/>
            <p:cNvCxnSpPr>
              <a:stCxn id="37" idx="2"/>
              <a:endCxn id="39" idx="0"/>
            </p:cNvCxnSpPr>
            <p:nvPr/>
          </p:nvCxnSpPr>
          <p:spPr>
            <a:xfrm flipH="1">
              <a:off x="2349727" y="2376927"/>
              <a:ext cx="110167" cy="959360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/>
            <p:cNvCxnSpPr>
              <a:stCxn id="45" idx="2"/>
              <a:endCxn id="40" idx="0"/>
            </p:cNvCxnSpPr>
            <p:nvPr/>
          </p:nvCxnSpPr>
          <p:spPr>
            <a:xfrm flipH="1">
              <a:off x="6352048" y="2553010"/>
              <a:ext cx="213026" cy="1023052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3369558" y="22308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3862464" y="332895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5138615" y="3392111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f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5223878" y="1913934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e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382476" y="2658838"/>
            <a:ext cx="1066006" cy="449122"/>
          </a:xfrm>
          <a:prstGeom prst="roundRect">
            <a:avLst/>
          </a:prstGeom>
          <a:solidFill>
            <a:srgbClr val="FF1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前缀</a:t>
            </a:r>
          </a:p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10.0.0.0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24</a:t>
            </a:r>
          </a:p>
        </p:txBody>
      </p:sp>
      <p:sp>
        <p:nvSpPr>
          <p:cNvPr id="188" name="圆角矩形标注 187"/>
          <p:cNvSpPr/>
          <p:nvPr/>
        </p:nvSpPr>
        <p:spPr>
          <a:xfrm>
            <a:off x="2116763" y="828963"/>
            <a:ext cx="1449384" cy="889878"/>
          </a:xfrm>
          <a:prstGeom prst="wedgeRoundRectCallout">
            <a:avLst>
              <a:gd name="adj1" fmla="val -52749"/>
              <a:gd name="adj2" fmla="val 10461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间路由器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session)</a:t>
            </a:r>
          </a:p>
        </p:txBody>
      </p:sp>
      <p:sp>
        <p:nvSpPr>
          <p:cNvPr id="189" name="圆角矩形标注 188"/>
          <p:cNvSpPr/>
          <p:nvPr/>
        </p:nvSpPr>
        <p:spPr>
          <a:xfrm>
            <a:off x="3987520" y="403724"/>
            <a:ext cx="1449384" cy="566349"/>
          </a:xfrm>
          <a:prstGeom prst="wedgeRoundRectCallout">
            <a:avLst>
              <a:gd name="adj1" fmla="val -33278"/>
              <a:gd name="adj2" fmla="val 22512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0" name="圆角矩形标注 189"/>
          <p:cNvSpPr/>
          <p:nvPr/>
        </p:nvSpPr>
        <p:spPr>
          <a:xfrm>
            <a:off x="128021" y="828962"/>
            <a:ext cx="1929129" cy="895207"/>
          </a:xfrm>
          <a:prstGeom prst="wedgeRoundRectCallout">
            <a:avLst>
              <a:gd name="adj1" fmla="val 13024"/>
              <a:gd name="adj2" fmla="val 12245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前缀起源自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通过静态配置或动态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</a:p>
        </p:txBody>
      </p:sp>
      <p:sp>
        <p:nvSpPr>
          <p:cNvPr id="191" name="圆角矩形标注 190"/>
          <p:cNvSpPr/>
          <p:nvPr/>
        </p:nvSpPr>
        <p:spPr>
          <a:xfrm>
            <a:off x="5658245" y="620890"/>
            <a:ext cx="1356120" cy="676130"/>
          </a:xfrm>
          <a:prstGeom prst="wedgeRoundRectCallout">
            <a:avLst>
              <a:gd name="adj1" fmla="val -125231"/>
              <a:gd name="adj2" fmla="val 18860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内运行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例如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IS-IS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IEGRP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195466" y="3576062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h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95" name="圆角矩形标注 194"/>
          <p:cNvSpPr/>
          <p:nvPr/>
        </p:nvSpPr>
        <p:spPr>
          <a:xfrm>
            <a:off x="50910" y="3812500"/>
            <a:ext cx="2346302" cy="1154611"/>
          </a:xfrm>
          <a:prstGeom prst="wedgeRoundRectCallout">
            <a:avLst>
              <a:gd name="adj1" fmla="val 15102"/>
              <a:gd name="adj2" fmla="val -69540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建立了新会话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发送路由更新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6" name="圆角矩形标注 195"/>
          <p:cNvSpPr/>
          <p:nvPr/>
        </p:nvSpPr>
        <p:spPr>
          <a:xfrm>
            <a:off x="156324" y="5228759"/>
            <a:ext cx="3000590" cy="1154611"/>
          </a:xfrm>
          <a:prstGeom prst="wedgeRoundRectCallout">
            <a:avLst>
              <a:gd name="adj1" fmla="val 25432"/>
              <a:gd name="adj2" fmla="val -17708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  <p:sp>
        <p:nvSpPr>
          <p:cNvPr id="200" name="圆角矩形标注 199"/>
          <p:cNvSpPr/>
          <p:nvPr/>
        </p:nvSpPr>
        <p:spPr>
          <a:xfrm>
            <a:off x="6049872" y="5569104"/>
            <a:ext cx="2636927" cy="1154611"/>
          </a:xfrm>
          <a:prstGeom prst="wedgeRoundRectCallout">
            <a:avLst>
              <a:gd name="adj1" fmla="val -31044"/>
              <a:gd name="adj2" fmla="val -181978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9" name="圆角矩形标注 198"/>
          <p:cNvSpPr/>
          <p:nvPr/>
        </p:nvSpPr>
        <p:spPr>
          <a:xfrm>
            <a:off x="5811995" y="4577014"/>
            <a:ext cx="3300649" cy="1154611"/>
          </a:xfrm>
          <a:prstGeom prst="wedgeRoundRectCallout">
            <a:avLst>
              <a:gd name="adj1" fmla="val -5093"/>
              <a:gd name="adj2" fmla="val -96427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</a:p>
        </p:txBody>
      </p:sp>
      <p:sp>
        <p:nvSpPr>
          <p:cNvPr id="201" name="圆角矩形标注 200"/>
          <p:cNvSpPr/>
          <p:nvPr/>
        </p:nvSpPr>
        <p:spPr>
          <a:xfrm>
            <a:off x="3221247" y="5566864"/>
            <a:ext cx="3000590" cy="1154611"/>
          </a:xfrm>
          <a:prstGeom prst="wedgeRoundRectCallout">
            <a:avLst>
              <a:gd name="adj1" fmla="val -69028"/>
              <a:gd name="adj2" fmla="val -21612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通过路由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将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路由信息注入给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IGP,IGP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中路由器在路由表中添加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</a:p>
        </p:txBody>
      </p:sp>
      <p:sp>
        <p:nvSpPr>
          <p:cNvPr id="202" name="圆角矩形标注 201"/>
          <p:cNvSpPr/>
          <p:nvPr/>
        </p:nvSpPr>
        <p:spPr>
          <a:xfrm>
            <a:off x="7106242" y="256061"/>
            <a:ext cx="1804996" cy="1197805"/>
          </a:xfrm>
          <a:prstGeom prst="wedgeRoundRectCallout">
            <a:avLst>
              <a:gd name="adj1" fmla="val 12362"/>
              <a:gd name="adj2" fmla="val 14972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最终所有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,所有路由器都会找到通往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的路径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3" name="圆角矩形 202"/>
          <p:cNvSpPr/>
          <p:nvPr/>
        </p:nvSpPr>
        <p:spPr>
          <a:xfrm>
            <a:off x="1305738" y="31241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1286294" y="2376927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5" name="圆角矩形 204"/>
          <p:cNvSpPr/>
          <p:nvPr/>
        </p:nvSpPr>
        <p:spPr>
          <a:xfrm>
            <a:off x="2199906" y="36736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526058" y="2271986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7" name="圆角矩形 206"/>
          <p:cNvSpPr/>
          <p:nvPr/>
        </p:nvSpPr>
        <p:spPr>
          <a:xfrm>
            <a:off x="6067547" y="386508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8" name="圆角矩形 207"/>
          <p:cNvSpPr/>
          <p:nvPr/>
        </p:nvSpPr>
        <p:spPr>
          <a:xfrm>
            <a:off x="6421921" y="206834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9" name="圆角矩形 208"/>
          <p:cNvSpPr/>
          <p:nvPr/>
        </p:nvSpPr>
        <p:spPr>
          <a:xfrm>
            <a:off x="4015189" y="364839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0" name="圆角矩形 209"/>
          <p:cNvSpPr/>
          <p:nvPr/>
        </p:nvSpPr>
        <p:spPr>
          <a:xfrm>
            <a:off x="3714194" y="248415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5152269" y="221266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5426148" y="3683003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303986" y="385139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4" name="圆角矩形 213"/>
          <p:cNvSpPr/>
          <p:nvPr/>
        </p:nvSpPr>
        <p:spPr>
          <a:xfrm>
            <a:off x="7188994" y="2485702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5" name="圆角矩形 214"/>
          <p:cNvSpPr/>
          <p:nvPr/>
        </p:nvSpPr>
        <p:spPr>
          <a:xfrm>
            <a:off x="2516338" y="2759591"/>
            <a:ext cx="4186970" cy="4491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为什么不用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替代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或相反？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8" name="圆角矩形标注 197"/>
          <p:cNvSpPr/>
          <p:nvPr/>
        </p:nvSpPr>
        <p:spPr>
          <a:xfrm>
            <a:off x="2854365" y="3988684"/>
            <a:ext cx="2809333" cy="1049646"/>
          </a:xfrm>
          <a:prstGeom prst="wedgeRoundRectCallout">
            <a:avLst>
              <a:gd name="adj1" fmla="val 64458"/>
              <a:gd name="adj2" fmla="val -4624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</p:spTree>
    <p:extLst>
      <p:ext uri="{BB962C8B-B14F-4D97-AF65-F5344CB8AC3E}">
        <p14:creationId xmlns:p14="http://schemas.microsoft.com/office/powerpoint/2010/main" val="31339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8" grpId="0" animBg="1"/>
      <p:bldP spid="189" grpId="0" animBg="1"/>
      <p:bldP spid="190" grpId="0" animBg="1"/>
      <p:bldP spid="191" grpId="0" animBg="1"/>
      <p:bldP spid="195" grpId="0" animBg="1"/>
      <p:bldP spid="196" grpId="0" animBg="1"/>
      <p:bldP spid="200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1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</a:t>
            </a:r>
            <a:r>
              <a:rPr kumimoji="1" lang="en-US" altLang="en-US" dirty="0" smtClean="0"/>
              <a:t>属性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3902"/>
              </p:ext>
            </p:extLst>
          </p:nvPr>
        </p:nvGraphicFramePr>
        <p:xfrm>
          <a:off x="296332" y="973858"/>
          <a:ext cx="8551334" cy="52232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6099"/>
                <a:gridCol w="2037144"/>
                <a:gridCol w="1111170"/>
                <a:gridCol w="474692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代码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分类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公认必选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必须支持并传递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时添加当前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时不变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为与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peer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同子网的本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接口;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不改变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NEXT_HOP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公认自选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传递可选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Atomic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在路由聚合中有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被丢弃掉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Aggregator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任选可传递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也可传递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执行路由聚合的路由器的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地址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Community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路径标签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例如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no-export,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no-advertise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</a:p>
                    <a:p>
                      <a:pPr algn="ctr"/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MULTI_EXIT_DISC</a:t>
                      </a:r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可选非传递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则忽略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且不传递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影响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邻居对通往本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的多个入口作区分</a:t>
                      </a:r>
                      <a:endParaRPr lang="en-US" altLang="zh-CN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ORIGINATOR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路由发起者的R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，在路由反射器簇中防止回路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List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已经过路由反射器簇的列表，防止回路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路由反射器簇的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WIEGHT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Cisco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专有，本地权重配置，不在路由器间交换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最优路径选择算法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643"/>
              </p:ext>
            </p:extLst>
          </p:nvPr>
        </p:nvGraphicFramePr>
        <p:xfrm>
          <a:off x="296332" y="1264918"/>
          <a:ext cx="8551334" cy="40649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224"/>
                <a:gridCol w="2636048"/>
                <a:gridCol w="528711"/>
                <a:gridCol w="485035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Step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WEIGHT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本地权重配置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Self-originated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本路由器起源的路径优先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LENGTH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AS_SET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=1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间交换，区分到达相同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的多个出口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&gt;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跳到第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步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，挑选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代价最小的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Oldest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老路径优于新路径，减小路由摆动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Router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用于打破僵局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 </a:t>
            </a:r>
            <a:r>
              <a:rPr kumimoji="1" lang="en-US" altLang="zh-CN" dirty="0" smtClean="0"/>
              <a:t>	</a:t>
            </a:r>
            <a:r>
              <a:rPr kumimoji="1" lang="en-US" altLang="en-US" dirty="0"/>
              <a:t>(</a:t>
            </a:r>
            <a:r>
              <a:rPr kumimoji="1" lang="en-US" altLang="zh-CN" dirty="0" smtClean="0"/>
              <a:t>1) </a:t>
            </a:r>
            <a:r>
              <a:rPr kumimoji="1" lang="zh-CN" altLang="en-US" dirty="0" smtClean="0"/>
              <a:t>入界流量控制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7737" y="6292864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13170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公布路由是一种承诺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即会携带数据包到达对应目的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通过控制向邻居输出的路由信息，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告诉谁</a:t>
            </a:r>
            <a:r>
              <a:rPr kumimoji="1" lang="en-US" altLang="zh-CN" sz="2000" dirty="0" smtClean="0"/>
              <a:t>=(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为谁提供传递服务</a:t>
            </a:r>
            <a:endParaRPr kumimoji="1" lang="en-US" altLang="zh-CN" sz="2000" dirty="0" smtClean="0"/>
          </a:p>
          <a:p>
            <a:pPr lvl="1"/>
            <a:r>
              <a:rPr kumimoji="1" lang="zh-CN" altLang="en-US" sz="1800" dirty="0" smtClean="0"/>
              <a:t>对客户，通告所有路由信息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对提供商和对等体，只通告自己及自己客户的信息</a:t>
            </a:r>
            <a:endParaRPr kumimoji="1" lang="en-US" altLang="zh-CN" sz="1800" dirty="0" smtClean="0"/>
          </a:p>
        </p:txBody>
      </p:sp>
      <p:grpSp>
        <p:nvGrpSpPr>
          <p:cNvPr id="37" name="组 36"/>
          <p:cNvGrpSpPr/>
          <p:nvPr/>
        </p:nvGrpSpPr>
        <p:grpSpPr>
          <a:xfrm>
            <a:off x="1427049" y="2908380"/>
            <a:ext cx="6152979" cy="3728496"/>
            <a:chOff x="954129" y="1665459"/>
            <a:chExt cx="6320023" cy="3920639"/>
          </a:xfrm>
        </p:grpSpPr>
        <p:grpSp>
          <p:nvGrpSpPr>
            <p:cNvPr id="39" name="组 3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832248" y="2994936"/>
              <a:ext cx="1441904" cy="1025927"/>
              <a:chOff x="3246635" y="3558483"/>
              <a:chExt cx="1441904" cy="1025927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93795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49" name="直线连接符 48"/>
            <p:cNvCxnSpPr>
              <a:stCxn id="72" idx="4"/>
              <a:endCxn id="67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5832249" y="4020863"/>
              <a:ext cx="720951" cy="71277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endCxn id="71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74" idx="3"/>
              <a:endCxn id="73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5" idx="3"/>
              <a:endCxn id="77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2" idx="6"/>
            </p:cNvCxnSpPr>
            <p:nvPr/>
          </p:nvCxnSpPr>
          <p:spPr>
            <a:xfrm>
              <a:off x="2396033" y="3596864"/>
              <a:ext cx="1090599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810144" y="3575556"/>
              <a:ext cx="1022104" cy="2130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1729734" y="6211115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H="1" flipV="1">
            <a:off x="2342529" y="4745130"/>
            <a:ext cx="14015" cy="15065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V="1">
            <a:off x="2506332" y="3526103"/>
            <a:ext cx="1047228" cy="118416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2506332" y="4862669"/>
            <a:ext cx="1972919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3661653" y="3526103"/>
            <a:ext cx="1787764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4661515" y="4862669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5601817" y="3526103"/>
            <a:ext cx="1167513" cy="1336566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 flipH="1">
            <a:off x="6014564" y="4862669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/>
          <p:nvPr/>
        </p:nvCxnSpPr>
        <p:spPr>
          <a:xfrm>
            <a:off x="3661653" y="3745394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组 124"/>
          <p:cNvGrpSpPr/>
          <p:nvPr/>
        </p:nvGrpSpPr>
        <p:grpSpPr>
          <a:xfrm>
            <a:off x="4437550" y="5328120"/>
            <a:ext cx="608034" cy="828956"/>
            <a:chOff x="4437550" y="4922820"/>
            <a:chExt cx="608034" cy="828956"/>
          </a:xfrm>
        </p:grpSpPr>
        <p:cxnSp>
          <p:nvCxnSpPr>
            <p:cNvPr id="104" name="直线箭头连接符 103"/>
            <p:cNvCxnSpPr/>
            <p:nvPr/>
          </p:nvCxnSpPr>
          <p:spPr>
            <a:xfrm flipH="1" flipV="1">
              <a:off x="4437550" y="4922820"/>
              <a:ext cx="608034" cy="828956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乘 101"/>
            <p:cNvSpPr/>
            <p:nvPr/>
          </p:nvSpPr>
          <p:spPr>
            <a:xfrm>
              <a:off x="4452937" y="5088331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19" name="组 118"/>
          <p:cNvGrpSpPr/>
          <p:nvPr/>
        </p:nvGrpSpPr>
        <p:grpSpPr>
          <a:xfrm>
            <a:off x="6514722" y="5328120"/>
            <a:ext cx="726820" cy="633173"/>
            <a:chOff x="6514722" y="4922820"/>
            <a:chExt cx="726820" cy="633173"/>
          </a:xfrm>
        </p:grpSpPr>
        <p:sp>
          <p:nvSpPr>
            <p:cNvPr id="101" name="乘 100"/>
            <p:cNvSpPr/>
            <p:nvPr/>
          </p:nvSpPr>
          <p:spPr>
            <a:xfrm>
              <a:off x="6541747" y="49903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07" name="直线箭头连接符 106"/>
            <p:cNvCxnSpPr/>
            <p:nvPr/>
          </p:nvCxnSpPr>
          <p:spPr>
            <a:xfrm flipV="1">
              <a:off x="6514722" y="4922820"/>
              <a:ext cx="726820" cy="565623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 117"/>
          <p:cNvGrpSpPr/>
          <p:nvPr/>
        </p:nvGrpSpPr>
        <p:grpSpPr>
          <a:xfrm>
            <a:off x="4277037" y="3607079"/>
            <a:ext cx="565623" cy="565623"/>
            <a:chOff x="4277037" y="3201779"/>
            <a:chExt cx="565623" cy="565623"/>
          </a:xfrm>
        </p:grpSpPr>
        <p:sp>
          <p:nvSpPr>
            <p:cNvPr id="103" name="乘 102"/>
            <p:cNvSpPr/>
            <p:nvPr/>
          </p:nvSpPr>
          <p:spPr>
            <a:xfrm>
              <a:off x="4277037" y="3201779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0" name="直线箭头连接符 109"/>
            <p:cNvCxnSpPr/>
            <p:nvPr/>
          </p:nvCxnSpPr>
          <p:spPr>
            <a:xfrm flipH="1" flipV="1">
              <a:off x="4277038" y="3201780"/>
              <a:ext cx="539314" cy="565622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 125"/>
          <p:cNvGrpSpPr/>
          <p:nvPr/>
        </p:nvGrpSpPr>
        <p:grpSpPr>
          <a:xfrm>
            <a:off x="5181146" y="4664070"/>
            <a:ext cx="995089" cy="565623"/>
            <a:chOff x="5181146" y="4258770"/>
            <a:chExt cx="995089" cy="565623"/>
          </a:xfrm>
        </p:grpSpPr>
        <p:sp>
          <p:nvSpPr>
            <p:cNvPr id="94" name="乘 93"/>
            <p:cNvSpPr/>
            <p:nvPr/>
          </p:nvSpPr>
          <p:spPr>
            <a:xfrm>
              <a:off x="5394893" y="42587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3" name="直线箭头连接符 112"/>
            <p:cNvCxnSpPr/>
            <p:nvPr/>
          </p:nvCxnSpPr>
          <p:spPr>
            <a:xfrm>
              <a:off x="5181146" y="4552861"/>
              <a:ext cx="995089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 123"/>
          <p:cNvGrpSpPr/>
          <p:nvPr/>
        </p:nvGrpSpPr>
        <p:grpSpPr>
          <a:xfrm>
            <a:off x="5181146" y="4172702"/>
            <a:ext cx="833418" cy="565623"/>
            <a:chOff x="5181146" y="3767402"/>
            <a:chExt cx="833418" cy="565623"/>
          </a:xfrm>
        </p:grpSpPr>
        <p:cxnSp>
          <p:nvCxnSpPr>
            <p:cNvPr id="120" name="直线箭头连接符 119"/>
            <p:cNvCxnSpPr/>
            <p:nvPr/>
          </p:nvCxnSpPr>
          <p:spPr>
            <a:xfrm flipH="1">
              <a:off x="5181146" y="4068133"/>
              <a:ext cx="833418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乘 122"/>
            <p:cNvSpPr/>
            <p:nvPr/>
          </p:nvSpPr>
          <p:spPr>
            <a:xfrm>
              <a:off x="5385478" y="3767402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47998" y="2823759"/>
            <a:ext cx="8134552" cy="3828260"/>
            <a:chOff x="447998" y="2823759"/>
            <a:chExt cx="8134552" cy="3828260"/>
          </a:xfrm>
        </p:grpSpPr>
        <p:sp>
          <p:nvSpPr>
            <p:cNvPr id="82" name="圆角矩形 81"/>
            <p:cNvSpPr/>
            <p:nvPr/>
          </p:nvSpPr>
          <p:spPr>
            <a:xfrm>
              <a:off x="447998" y="4029685"/>
              <a:ext cx="1281736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861299" y="3073262"/>
              <a:ext cx="1898417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220145" y="2823759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684264" y="3676762"/>
              <a:ext cx="810698" cy="1538332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AS2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3363785" y="4958160"/>
              <a:ext cx="748961" cy="83174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4661515" y="6339662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9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直线箭头连接符 92"/>
          <p:cNvCxnSpPr/>
          <p:nvPr/>
        </p:nvCxnSpPr>
        <p:spPr>
          <a:xfrm>
            <a:off x="3630419" y="3336622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(2)</a:t>
            </a:r>
            <a:r>
              <a:rPr kumimoji="1" lang="zh-CN" altLang="en-US" dirty="0" smtClean="0"/>
              <a:t> 出界流量控制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019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219697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为通往客户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对等、提供商的出口从高到低设定</a:t>
            </a:r>
            <a:r>
              <a:rPr kumimoji="1" lang="en-US" altLang="zh-CN" sz="2000" dirty="0" smtClean="0"/>
              <a:t>Local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preference</a:t>
            </a:r>
          </a:p>
          <a:p>
            <a:r>
              <a:rPr kumimoji="1" lang="zh-CN" altLang="en-US" sz="2000" dirty="0" smtClean="0"/>
              <a:t>或者，为通往客户</a:t>
            </a:r>
            <a:r>
              <a:rPr kumimoji="1" lang="zh-CN" altLang="en-US" sz="2000" dirty="0"/>
              <a:t>、对等、提供</a:t>
            </a:r>
            <a:r>
              <a:rPr kumimoji="1" lang="zh-CN" altLang="en-US" sz="2000" dirty="0" smtClean="0"/>
              <a:t>商的出口从低到高设定</a:t>
            </a:r>
            <a:r>
              <a:rPr kumimoji="1" lang="en-US" altLang="zh-CN" sz="2000" dirty="0" smtClean="0"/>
              <a:t>IGP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Cost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grpSp>
        <p:nvGrpSpPr>
          <p:cNvPr id="129" name="组 128"/>
          <p:cNvGrpSpPr/>
          <p:nvPr/>
        </p:nvGrpSpPr>
        <p:grpSpPr>
          <a:xfrm>
            <a:off x="3107876" y="3621414"/>
            <a:ext cx="830665" cy="1436261"/>
            <a:chOff x="3107876" y="3581089"/>
            <a:chExt cx="830665" cy="1436261"/>
          </a:xfrm>
        </p:grpSpPr>
        <p:sp>
          <p:nvSpPr>
            <p:cNvPr id="127" name="圆角矩形 126"/>
            <p:cNvSpPr/>
            <p:nvPr/>
          </p:nvSpPr>
          <p:spPr>
            <a:xfrm>
              <a:off x="3107876" y="4509157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高</a:t>
              </a: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3384764" y="3581089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低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47998" y="2531779"/>
            <a:ext cx="8134552" cy="3740122"/>
            <a:chOff x="447998" y="2531779"/>
            <a:chExt cx="8134552" cy="3740122"/>
          </a:xfrm>
        </p:grpSpPr>
        <p:grpSp>
          <p:nvGrpSpPr>
            <p:cNvPr id="37" name="组 36"/>
            <p:cNvGrpSpPr/>
            <p:nvPr/>
          </p:nvGrpSpPr>
          <p:grpSpPr>
            <a:xfrm>
              <a:off x="1427049" y="2543405"/>
              <a:ext cx="6152979" cy="3728496"/>
              <a:chOff x="954129" y="1665459"/>
              <a:chExt cx="6320023" cy="392063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435446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AS2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0" name="组 39"/>
              <p:cNvGrpSpPr/>
              <p:nvPr/>
            </p:nvGrpSpPr>
            <p:grpSpPr>
              <a:xfrm>
                <a:off x="2392404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AS1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2" name="组 41"/>
              <p:cNvGrpSpPr/>
              <p:nvPr/>
            </p:nvGrpSpPr>
            <p:grpSpPr>
              <a:xfrm>
                <a:off x="954129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AS3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3" name="组 42"/>
              <p:cNvGrpSpPr/>
              <p:nvPr/>
            </p:nvGrpSpPr>
            <p:grpSpPr>
              <a:xfrm>
                <a:off x="3368240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AS4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5" name="组 44"/>
              <p:cNvGrpSpPr/>
              <p:nvPr/>
            </p:nvGrpSpPr>
            <p:grpSpPr>
              <a:xfrm>
                <a:off x="5832248" y="2994936"/>
                <a:ext cx="1441904" cy="1041279"/>
                <a:chOff x="3246635" y="3558483"/>
                <a:chExt cx="1441904" cy="1041279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3246635" y="3709147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AS5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6" name="组 45"/>
              <p:cNvGrpSpPr/>
              <p:nvPr/>
            </p:nvGrpSpPr>
            <p:grpSpPr>
              <a:xfrm>
                <a:off x="968484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AS6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8" name="组 47"/>
              <p:cNvGrpSpPr/>
              <p:nvPr/>
            </p:nvGrpSpPr>
            <p:grpSpPr>
              <a:xfrm>
                <a:off x="4738021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AS7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cxnSp>
            <p:nvCxnSpPr>
              <p:cNvPr id="49" name="直线连接符 48"/>
              <p:cNvCxnSpPr>
                <a:stCxn id="72" idx="4"/>
                <a:endCxn id="67" idx="0"/>
              </p:cNvCxnSpPr>
              <p:nvPr/>
            </p:nvCxnSpPr>
            <p:spPr>
              <a:xfrm>
                <a:off x="1675081" y="4042171"/>
                <a:ext cx="14356" cy="53335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>
                <a:stCxn id="70" idx="4"/>
                <a:endCxn id="65" idx="1"/>
              </p:cNvCxnSpPr>
              <p:nvPr/>
            </p:nvCxnSpPr>
            <p:spPr>
              <a:xfrm>
                <a:off x="4089192" y="4042171"/>
                <a:ext cx="996506" cy="69146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>
                <a:stCxn id="68" idx="4"/>
                <a:endCxn id="65" idx="3"/>
              </p:cNvCxnSpPr>
              <p:nvPr/>
            </p:nvCxnSpPr>
            <p:spPr>
              <a:xfrm flipH="1">
                <a:off x="5832249" y="4036215"/>
                <a:ext cx="720951" cy="69742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>
                <a:stCxn id="76" idx="5"/>
                <a:endCxn id="69" idx="0"/>
              </p:cNvCxnSpPr>
              <p:nvPr/>
            </p:nvCxnSpPr>
            <p:spPr>
              <a:xfrm>
                <a:off x="5666188" y="2545607"/>
                <a:ext cx="887013" cy="449329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>
                <a:endCxn id="71" idx="0"/>
              </p:cNvCxnSpPr>
              <p:nvPr/>
            </p:nvCxnSpPr>
            <p:spPr>
              <a:xfrm>
                <a:off x="3486632" y="2545607"/>
                <a:ext cx="602561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>
                <a:stCxn id="74" idx="3"/>
                <a:endCxn id="73" idx="0"/>
              </p:cNvCxnSpPr>
              <p:nvPr/>
            </p:nvCxnSpPr>
            <p:spPr>
              <a:xfrm flipH="1">
                <a:off x="1675082" y="2545607"/>
                <a:ext cx="928484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/>
              <p:cNvCxnSpPr>
                <a:stCxn id="75" idx="3"/>
                <a:endCxn id="77" idx="1"/>
              </p:cNvCxnSpPr>
              <p:nvPr/>
            </p:nvCxnSpPr>
            <p:spPr>
              <a:xfrm>
                <a:off x="3486632" y="1823574"/>
                <a:ext cx="1296491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>
                <a:stCxn id="72" idx="6"/>
              </p:cNvCxnSpPr>
              <p:nvPr/>
            </p:nvCxnSpPr>
            <p:spPr>
              <a:xfrm>
                <a:off x="2396033" y="3596864"/>
                <a:ext cx="1090599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/>
              <p:cNvCxnSpPr>
                <a:stCxn id="70" idx="6"/>
                <a:endCxn id="68" idx="2"/>
              </p:cNvCxnSpPr>
              <p:nvPr/>
            </p:nvCxnSpPr>
            <p:spPr>
              <a:xfrm flipV="1">
                <a:off x="4810144" y="3590908"/>
                <a:ext cx="1022104" cy="595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/>
            <p:cNvSpPr/>
            <p:nvPr/>
          </p:nvSpPr>
          <p:spPr>
            <a:xfrm>
              <a:off x="1729734" y="5846140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起源</a:t>
              </a: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 flipV="1">
              <a:off x="2342529" y="4380155"/>
              <a:ext cx="14015" cy="150651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/>
            <p:nvPr/>
          </p:nvCxnSpPr>
          <p:spPr>
            <a:xfrm flipV="1">
              <a:off x="2506332" y="3161128"/>
              <a:ext cx="1047228" cy="118416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>
              <a:off x="2506332" y="4497694"/>
              <a:ext cx="1972919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79"/>
            <p:cNvCxnSpPr/>
            <p:nvPr/>
          </p:nvCxnSpPr>
          <p:spPr>
            <a:xfrm>
              <a:off x="3661653" y="3161128"/>
              <a:ext cx="1787764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4661515" y="4497694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/>
            <p:nvPr/>
          </p:nvCxnSpPr>
          <p:spPr>
            <a:xfrm>
              <a:off x="5601817" y="3161128"/>
              <a:ext cx="1167513" cy="1336566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 5"/>
            <p:cNvGrpSpPr/>
            <p:nvPr/>
          </p:nvGrpSpPr>
          <p:grpSpPr>
            <a:xfrm>
              <a:off x="447998" y="2531779"/>
              <a:ext cx="8134552" cy="2391335"/>
              <a:chOff x="447998" y="2531779"/>
              <a:chExt cx="8134552" cy="2391335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47998" y="3737705"/>
                <a:ext cx="1281736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861299" y="2781282"/>
                <a:ext cx="1898417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6220145" y="2531779"/>
                <a:ext cx="2362405" cy="312357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7684264" y="3384782"/>
                <a:ext cx="810698" cy="1538332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AS2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</p:grpSp>
      </p:grpSp>
      <p:sp>
        <p:nvSpPr>
          <p:cNvPr id="89" name="圆角矩形 88"/>
          <p:cNvSpPr/>
          <p:nvPr/>
        </p:nvSpPr>
        <p:spPr>
          <a:xfrm>
            <a:off x="3165797" y="5048069"/>
            <a:ext cx="1297301" cy="34766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4661515" y="6047682"/>
            <a:ext cx="2362405" cy="312357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891715" y="6409075"/>
            <a:ext cx="3966558" cy="3393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最短路径优先</a:t>
            </a:r>
          </a:p>
        </p:txBody>
      </p:sp>
      <p:cxnSp>
        <p:nvCxnSpPr>
          <p:cNvPr id="95" name="直线箭头连接符 94"/>
          <p:cNvCxnSpPr/>
          <p:nvPr/>
        </p:nvCxnSpPr>
        <p:spPr>
          <a:xfrm flipH="1">
            <a:off x="5991788" y="4504104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(3) </a:t>
            </a:r>
            <a:r>
              <a:rPr kumimoji="1" lang="zh-CN" altLang="en-US" dirty="0" smtClean="0"/>
              <a:t>影响上游入界入口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6787" y="6293323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err="1" smtClean="0"/>
              <a:t>Multihoming：</a:t>
            </a:r>
            <a:r>
              <a:rPr kumimoji="1" lang="en-US" altLang="en-US" dirty="0" err="1" smtClean="0"/>
              <a:t>同时连接多个提供商以</a:t>
            </a:r>
            <a:r>
              <a:rPr kumimoji="1" lang="zh-CN" altLang="en-US" dirty="0" smtClean="0"/>
              <a:t>获得可靠接入</a:t>
            </a:r>
            <a:endParaRPr kumimoji="1" lang="en-US" altLang="en-US" dirty="0" smtClean="0"/>
          </a:p>
          <a:p>
            <a:r>
              <a:rPr kumimoji="1" lang="en-US" altLang="zh-CN" dirty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 smtClean="0"/>
              <a:t>经过与</a:t>
            </a:r>
            <a:r>
              <a:rPr kumimoji="1" lang="en-US" altLang="zh-CN" dirty="0" smtClean="0"/>
              <a:t>AS5</a:t>
            </a:r>
            <a:r>
              <a:rPr kumimoji="1" lang="zh-CN" altLang="en-US" dirty="0" smtClean="0"/>
              <a:t>间的链接来访问自己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en-US" dirty="0" smtClean="0"/>
              <a:t>prepending</a:t>
            </a:r>
            <a:r>
              <a:rPr kumimoji="1" lang="zh-CN" altLang="en-US" dirty="0" smtClean="0"/>
              <a:t>：通过重复添加自己来降低路径优先级</a:t>
            </a:r>
            <a:endParaRPr kumimoji="1" lang="en-US" altLang="zh-CN" dirty="0" smtClean="0"/>
          </a:p>
        </p:txBody>
      </p:sp>
      <p:grpSp>
        <p:nvGrpSpPr>
          <p:cNvPr id="99" name="组 98"/>
          <p:cNvGrpSpPr/>
          <p:nvPr/>
        </p:nvGrpSpPr>
        <p:grpSpPr>
          <a:xfrm>
            <a:off x="3911271" y="2806187"/>
            <a:ext cx="1403793" cy="961050"/>
            <a:chOff x="3486539" y="3558483"/>
            <a:chExt cx="1441904" cy="1010576"/>
          </a:xfrm>
        </p:grpSpPr>
        <p:sp>
          <p:nvSpPr>
            <p:cNvPr id="100" name="椭圆 99"/>
            <p:cNvSpPr/>
            <p:nvPr/>
          </p:nvSpPr>
          <p:spPr>
            <a:xfrm>
              <a:off x="348653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3789238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2609513" y="4105371"/>
            <a:ext cx="1403793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5" name="组 104"/>
          <p:cNvGrpSpPr/>
          <p:nvPr/>
        </p:nvGrpSpPr>
        <p:grpSpPr>
          <a:xfrm>
            <a:off x="5110581" y="4070509"/>
            <a:ext cx="1403793" cy="990248"/>
            <a:chOff x="3246635" y="3558483"/>
            <a:chExt cx="1441904" cy="1041279"/>
          </a:xfrm>
        </p:grpSpPr>
        <p:sp>
          <p:nvSpPr>
            <p:cNvPr id="106" name="椭圆 105"/>
            <p:cNvSpPr/>
            <p:nvPr/>
          </p:nvSpPr>
          <p:spPr>
            <a:xfrm>
              <a:off x="3246635" y="3709147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3928491" y="5573633"/>
            <a:ext cx="1403793" cy="961050"/>
            <a:chOff x="3246635" y="3558483"/>
            <a:chExt cx="1441904" cy="1010576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103" idx="4"/>
            <a:endCxn id="110" idx="1"/>
          </p:cNvCxnSpPr>
          <p:nvPr/>
        </p:nvCxnSpPr>
        <p:spPr>
          <a:xfrm>
            <a:off x="3311410" y="5066421"/>
            <a:ext cx="955569" cy="65757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106" idx="4"/>
            <a:endCxn id="110" idx="3"/>
          </p:cNvCxnSpPr>
          <p:nvPr/>
        </p:nvCxnSpPr>
        <p:spPr>
          <a:xfrm flipH="1">
            <a:off x="4993798" y="5060757"/>
            <a:ext cx="818680" cy="6632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100" idx="5"/>
            <a:endCxn id="107" idx="0"/>
          </p:cNvCxnSpPr>
          <p:nvPr/>
        </p:nvCxnSpPr>
        <p:spPr>
          <a:xfrm>
            <a:off x="5109483" y="3643201"/>
            <a:ext cx="702996" cy="4273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>
            <a:stCxn id="100" idx="3"/>
            <a:endCxn id="104" idx="0"/>
          </p:cNvCxnSpPr>
          <p:nvPr/>
        </p:nvCxnSpPr>
        <p:spPr>
          <a:xfrm flipH="1">
            <a:off x="3296813" y="3643201"/>
            <a:ext cx="820039" cy="46217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>
            <a:stCxn id="103" idx="6"/>
            <a:endCxn id="106" idx="2"/>
          </p:cNvCxnSpPr>
          <p:nvPr/>
        </p:nvCxnSpPr>
        <p:spPr>
          <a:xfrm flipV="1">
            <a:off x="4013306" y="4637273"/>
            <a:ext cx="1097275" cy="5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>
            <a:off x="3479077" y="4760476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4832126" y="3533022"/>
            <a:ext cx="754766" cy="122745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 flipH="1">
            <a:off x="4832126" y="4760476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629209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2921829" y="5390457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1" name="圆角矩形 120"/>
          <p:cNvSpPr/>
          <p:nvPr/>
        </p:nvSpPr>
        <p:spPr>
          <a:xfrm>
            <a:off x="5370762" y="5531382"/>
            <a:ext cx="878011" cy="38523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3599379" y="2770785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294338" y="4297930"/>
            <a:ext cx="878011" cy="587639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3605798" y="3142170"/>
            <a:ext cx="236489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</p:spTree>
    <p:extLst>
      <p:ext uri="{BB962C8B-B14F-4D97-AF65-F5344CB8AC3E}">
        <p14:creationId xmlns:p14="http://schemas.microsoft.com/office/powerpoint/2010/main" val="18257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(4) </a:t>
            </a:r>
            <a:r>
              <a:rPr kumimoji="1" lang="zh-CN" altLang="en-US" dirty="0" smtClean="0"/>
              <a:t>影响邻居入界入口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6721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经过链接</a:t>
            </a:r>
            <a:r>
              <a:rPr kumimoji="1" lang="en-US" altLang="zh-CN" dirty="0" smtClean="0"/>
              <a:t>(a-c)</a:t>
            </a:r>
            <a:r>
              <a:rPr kumimoji="1" lang="zh-CN" altLang="en-US" dirty="0" smtClean="0"/>
              <a:t>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AS7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(c)</a:t>
            </a:r>
            <a:r>
              <a:rPr kumimoji="1" lang="zh-CN" altLang="en-US" dirty="0" smtClean="0"/>
              <a:t>发出的路由声明上配置较低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</a:t>
            </a:r>
            <a:endParaRPr kumimoji="1" lang="en-US" altLang="zh-CN" dirty="0" smtClean="0"/>
          </a:p>
          <a:p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在路径选择时，倾向于选择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值较低的</a:t>
            </a:r>
            <a:r>
              <a:rPr kumimoji="1" lang="en-US" altLang="zh-CN" dirty="0" smtClean="0"/>
              <a:t>(a)</a:t>
            </a:r>
            <a:r>
              <a:rPr kumimoji="1" lang="zh-CN" altLang="en-US" dirty="0" smtClean="0"/>
              <a:t>出口</a:t>
            </a:r>
            <a:endParaRPr kumimoji="1" lang="en-US" altLang="zh-CN" dirty="0" smtClean="0"/>
          </a:p>
        </p:txBody>
      </p:sp>
      <p:grpSp>
        <p:nvGrpSpPr>
          <p:cNvPr id="102" name="组 101"/>
          <p:cNvGrpSpPr/>
          <p:nvPr/>
        </p:nvGrpSpPr>
        <p:grpSpPr>
          <a:xfrm>
            <a:off x="2609513" y="2888211"/>
            <a:ext cx="3943687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793452" y="3558483"/>
              <a:ext cx="34827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2609513" y="4766600"/>
            <a:ext cx="3943687" cy="1000740"/>
            <a:chOff x="3246635" y="3516747"/>
            <a:chExt cx="1441904" cy="1052312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776039" y="3516747"/>
              <a:ext cx="383098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35" idx="2"/>
            <a:endCxn id="44" idx="0"/>
          </p:cNvCxnSpPr>
          <p:nvPr/>
        </p:nvCxnSpPr>
        <p:spPr>
          <a:xfrm>
            <a:off x="3187053" y="3964710"/>
            <a:ext cx="0" cy="82835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41" idx="2"/>
            <a:endCxn id="43" idx="0"/>
          </p:cNvCxnSpPr>
          <p:nvPr/>
        </p:nvCxnSpPr>
        <p:spPr>
          <a:xfrm>
            <a:off x="5975660" y="4004400"/>
            <a:ext cx="0" cy="78866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3468431" y="3456823"/>
            <a:ext cx="0" cy="20203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556444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974027" y="35386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762634" y="357834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762634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974027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887901" y="423065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MED=0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081417" y="424388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MED=10</a:t>
            </a:r>
          </a:p>
        </p:txBody>
      </p:sp>
    </p:spTree>
    <p:extLst>
      <p:ext uri="{BB962C8B-B14F-4D97-AF65-F5344CB8AC3E}">
        <p14:creationId xmlns:p14="http://schemas.microsoft.com/office/powerpoint/2010/main" val="3063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609513" y="2806187"/>
            <a:ext cx="4562836" cy="3852261"/>
            <a:chOff x="2609513" y="2806187"/>
            <a:chExt cx="4562836" cy="3852261"/>
          </a:xfrm>
        </p:grpSpPr>
        <p:grpSp>
          <p:nvGrpSpPr>
            <p:cNvPr id="39" name="组 38"/>
            <p:cNvGrpSpPr/>
            <p:nvPr/>
          </p:nvGrpSpPr>
          <p:grpSpPr>
            <a:xfrm>
              <a:off x="3911271" y="2806187"/>
              <a:ext cx="1403793" cy="961050"/>
              <a:chOff x="3531521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531521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849214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2609513" y="4105371"/>
              <a:ext cx="1403793" cy="961050"/>
              <a:chOff x="3261629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61629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139777" y="4070509"/>
              <a:ext cx="1403793" cy="990248"/>
              <a:chOff x="3321605" y="3558483"/>
              <a:chExt cx="1441904" cy="1041279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321605" y="3709147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66928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3928491" y="5573633"/>
              <a:ext cx="1403793" cy="961050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3311410" y="5066421"/>
              <a:ext cx="955569" cy="65757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4993798" y="5060757"/>
              <a:ext cx="847876" cy="66324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109483" y="3643201"/>
              <a:ext cx="732192" cy="4273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76" idx="3"/>
              <a:endCxn id="71" idx="0"/>
            </p:cNvCxnSpPr>
            <p:nvPr/>
          </p:nvCxnSpPr>
          <p:spPr>
            <a:xfrm flipH="1">
              <a:off x="3296813" y="3643201"/>
              <a:ext cx="820039" cy="46217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013306" y="4637273"/>
              <a:ext cx="1126471" cy="56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3479077" y="4760476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 flipH="1">
              <a:off x="4832126" y="4760476"/>
              <a:ext cx="863568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4188892" y="6292097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声明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921829" y="5390457"/>
              <a:ext cx="878011" cy="1144226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5370762" y="5531382"/>
              <a:ext cx="878011" cy="38523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6294338" y="4297930"/>
              <a:ext cx="878011" cy="587639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2254731" y="3291980"/>
            <a:ext cx="2289039" cy="320954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648906" y="3252553"/>
            <a:ext cx="1678644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(5) </a:t>
            </a:r>
            <a:r>
              <a:rPr kumimoji="1" lang="zh-CN" altLang="en-US" dirty="0" smtClean="0"/>
              <a:t>增加前缀长度来竞争</a:t>
            </a:r>
            <a:r>
              <a:rPr kumimoji="1" lang="zh-CN" altLang="en-US" dirty="0"/>
              <a:t>流量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130862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路由采用最长前缀匹配</a:t>
            </a:r>
            <a:r>
              <a:rPr kumimoji="1" lang="en-US" altLang="zh-CN" dirty="0" smtClean="0"/>
              <a:t>(Longest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Match)</a:t>
            </a:r>
          </a:p>
          <a:p>
            <a:r>
              <a:rPr kumimoji="1" lang="en-US" altLang="zh-CN" dirty="0"/>
              <a:t>AS4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AS7</a:t>
            </a:r>
            <a:r>
              <a:rPr kumimoji="1" lang="zh-CN" altLang="en-US" dirty="0"/>
              <a:t>的流量经过</a:t>
            </a:r>
            <a:r>
              <a:rPr kumimoji="1" lang="zh-CN" altLang="en-US" dirty="0" smtClean="0"/>
              <a:t>自己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通过将一个前缀拆成多个更长前缀获得流量</a:t>
            </a:r>
            <a:endParaRPr kumimoji="1" lang="en-US" altLang="zh-CN" dirty="0" smtClean="0"/>
          </a:p>
        </p:txBody>
      </p:sp>
      <p:cxnSp>
        <p:nvCxnSpPr>
          <p:cNvPr id="83" name="直线箭头连接符 82"/>
          <p:cNvCxnSpPr/>
          <p:nvPr/>
        </p:nvCxnSpPr>
        <p:spPr>
          <a:xfrm>
            <a:off x="4832126" y="3518423"/>
            <a:ext cx="754766" cy="10635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2241891" y="2928281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016504" y="6287816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65267" y="4211309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015862" y="4393581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63247" y="28990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59262" y="4929978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59262" y="52162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585045" y="3256622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cxnSp>
        <p:nvCxnSpPr>
          <p:cNvPr id="46" name="直线箭头连接符 45"/>
          <p:cNvCxnSpPr/>
          <p:nvPr/>
        </p:nvCxnSpPr>
        <p:spPr>
          <a:xfrm flipH="1">
            <a:off x="3550268" y="3533022"/>
            <a:ext cx="716712" cy="11099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254731" y="3641853"/>
            <a:ext cx="228903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90685" y="3612655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cxnSp>
        <p:nvCxnSpPr>
          <p:cNvPr id="56" name="直线箭头连接符 55"/>
          <p:cNvCxnSpPr>
            <a:stCxn id="40" idx="0"/>
            <a:endCxn id="36" idx="2"/>
          </p:cNvCxnSpPr>
          <p:nvPr/>
        </p:nvCxnSpPr>
        <p:spPr>
          <a:xfrm flipV="1">
            <a:off x="1167010" y="4596540"/>
            <a:ext cx="6005" cy="333438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8" grpId="1"/>
      <p:bldP spid="98" grpId="0" animBg="1"/>
      <p:bldP spid="82" grpId="0" animBg="1"/>
      <p:bldP spid="82" grpId="1" animBg="1"/>
      <p:bldP spid="35" grpId="0"/>
      <p:bldP spid="36" grpId="0"/>
      <p:bldP spid="36" grpId="1"/>
      <p:bldP spid="37" grpId="0"/>
      <p:bldP spid="38" grpId="0"/>
      <p:bldP spid="40" grpId="0"/>
      <p:bldP spid="41" grpId="0"/>
      <p:bldP spid="44" grpId="0"/>
      <p:bldP spid="47" grpId="0" animBg="1"/>
      <p:bldP spid="47" grpId="1" animBg="1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321056"/>
            <a:ext cx="1524000" cy="152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3867150" y="1625736"/>
            <a:ext cx="4152900" cy="88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CN" sz="3200" dirty="0" smtClean="0"/>
              <a:t>BGP</a:t>
            </a:r>
            <a:r>
              <a:rPr kumimoji="1" lang="zh-CN" altLang="en-US" sz="3200" dirty="0" smtClean="0"/>
              <a:t>（边界网关协议）</a:t>
            </a:r>
          </a:p>
          <a:p>
            <a:pPr marL="0" indent="0" algn="ctr">
              <a:buFont typeface="Arial"/>
              <a:buNone/>
            </a:pPr>
            <a:r>
              <a:rPr kumimoji="1" lang="zh-CN" altLang="en-US" sz="3200" dirty="0" smtClean="0"/>
              <a:t>连接网络与网络</a:t>
            </a:r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7412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4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.BGP</a:t>
            </a:r>
            <a:r>
              <a:rPr kumimoji="1" lang="en-US" altLang="en-US" dirty="0" smtClean="0"/>
              <a:t>安全问题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6158"/>
            <a:ext cx="9142377" cy="46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89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安全事件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 smtClean="0"/>
              <a:t>1</a:t>
            </a:r>
            <a:r>
              <a:rPr kumimoji="1" lang="zh-CN" altLang="zh-CN" sz="1800" dirty="0" smtClean="0"/>
              <a:t>9</a:t>
            </a:r>
            <a:r>
              <a:rPr kumimoji="1" lang="en-US" altLang="zh-CN" sz="1800" dirty="0" smtClean="0"/>
              <a:t>97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04.25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AS7007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MAI</a:t>
            </a:r>
            <a:r>
              <a:rPr kumimoji="1" lang="zh-CN" altLang="en-US" sz="1800" dirty="0" smtClean="0"/>
              <a:t>）泄露大量前缀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004.12.24</a:t>
            </a:r>
            <a:r>
              <a:rPr kumimoji="1" lang="zh-CN" altLang="en-US" sz="1800" dirty="0" smtClean="0"/>
              <a:t> 土耳其 </a:t>
            </a:r>
            <a:r>
              <a:rPr kumimoji="1" lang="en-US" altLang="zh-CN" sz="1800" dirty="0" err="1" smtClean="0"/>
              <a:t>TTNet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(AS9121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声明整个路由表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005.05.07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AS174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Cogent</a:t>
            </a:r>
            <a:r>
              <a:rPr kumimoji="1" lang="zh-CN" altLang="zh-CN" sz="1800" dirty="0" smtClean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64.233.161.0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24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/>
              <a:t>2006.01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 Edison (AS27506)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 err="1"/>
              <a:t>Panix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NIC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AS2033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2008.</a:t>
            </a:r>
            <a:r>
              <a:rPr kumimoji="1" lang="zh-CN" altLang="en-US" sz="1800" dirty="0" smtClean="0"/>
              <a:t>0</a:t>
            </a:r>
            <a:r>
              <a:rPr kumimoji="1" lang="en-US" altLang="zh-CN" sz="1800" dirty="0" smtClean="0"/>
              <a:t>2.24</a:t>
            </a:r>
            <a:r>
              <a:rPr kumimoji="1" lang="zh-CN" altLang="en-US" sz="1800" dirty="0" smtClean="0"/>
              <a:t> 巴基斯坦电信</a:t>
            </a:r>
            <a:r>
              <a:rPr kumimoji="1" lang="zh-CN" altLang="zh-CN" sz="1800" dirty="0"/>
              <a:t>（</a:t>
            </a:r>
            <a:r>
              <a:rPr kumimoji="1" lang="en-US" altLang="zh-CN" sz="1800" dirty="0" smtClean="0"/>
              <a:t>AS17557</a:t>
            </a:r>
            <a:r>
              <a:rPr kumimoji="1" lang="zh-CN" altLang="zh-CN" sz="1800" dirty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YouTube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AS36561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009.02.16</a:t>
            </a:r>
            <a:r>
              <a:rPr kumimoji="1" lang="zh-CN" altLang="en-US" sz="1800" dirty="0" smtClean="0"/>
              <a:t> 捷克</a:t>
            </a:r>
            <a:r>
              <a:rPr lang="en-US" altLang="zh-CN" sz="1800" dirty="0" err="1" smtClean="0"/>
              <a:t>SuproNet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(AS 47868) </a:t>
            </a:r>
            <a:r>
              <a:rPr lang="zh-CN" altLang="en-US" sz="1800" dirty="0" smtClean="0"/>
              <a:t>触发了思科路由器</a:t>
            </a:r>
            <a:r>
              <a:rPr lang="en-US" altLang="zh-CN" sz="1800" dirty="0" smtClean="0"/>
              <a:t>ISO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Bug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010.04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08</a:t>
            </a:r>
            <a:r>
              <a:rPr kumimoji="1" lang="zh-CN" altLang="en-US" sz="1800" dirty="0" smtClean="0"/>
              <a:t> 中国电信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AS23724 </a:t>
            </a:r>
            <a:r>
              <a:rPr kumimoji="1" lang="zh-CN" altLang="en-US" sz="1800" dirty="0" smtClean="0"/>
              <a:t>）劫持了约</a:t>
            </a:r>
            <a:r>
              <a:rPr kumimoji="1" lang="en-US" altLang="zh-CN" sz="1800" dirty="0" smtClean="0"/>
              <a:t>15%</a:t>
            </a:r>
            <a:r>
              <a:rPr kumimoji="1" lang="zh-CN" altLang="en-US" sz="1800" dirty="0" smtClean="0"/>
              <a:t>的互联网流量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012.11.06</a:t>
            </a:r>
            <a:r>
              <a:rPr kumimoji="1" lang="zh-CN" altLang="en-US" sz="1800" dirty="0" smtClean="0"/>
              <a:t> 印度尼西亚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 </a:t>
            </a:r>
            <a:r>
              <a:rPr lang="en-US" altLang="zh-CN" sz="1800" dirty="0" err="1" smtClean="0"/>
              <a:t>Moratel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AS23947</a:t>
            </a:r>
            <a:r>
              <a:rPr kumimoji="1" lang="zh-CN" altLang="en-US" sz="1800" dirty="0" smtClean="0"/>
              <a:t>）劫持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</a:t>
            </a:r>
            <a:r>
              <a:rPr lang="en-US" altLang="zh-CN" sz="1800" dirty="0" smtClean="0"/>
              <a:t>15169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2013.02~07</a:t>
            </a:r>
            <a:r>
              <a:rPr kumimoji="1" lang="zh-CN" altLang="en-US" sz="1800" dirty="0" smtClean="0"/>
              <a:t> 白俄罗斯、冰岛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劫持美国流量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014.02~05</a:t>
            </a:r>
            <a:r>
              <a:rPr kumimoji="1" lang="zh-CN" altLang="en-US" sz="1800" dirty="0" smtClean="0"/>
              <a:t> 黑客通过劫持</a:t>
            </a:r>
            <a:r>
              <a:rPr kumimoji="1" lang="en-US" altLang="zh-CN" sz="1800" dirty="0" smtClean="0"/>
              <a:t>19</a:t>
            </a:r>
            <a:r>
              <a:rPr kumimoji="1" lang="zh-CN" altLang="en-US" sz="1800" dirty="0"/>
              <a:t>个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的电子货币矿工，获得</a:t>
            </a:r>
            <a:r>
              <a:rPr kumimoji="1" lang="en-US" altLang="zh-CN" sz="1800" dirty="0" smtClean="0"/>
              <a:t>$8,3000</a:t>
            </a:r>
            <a:r>
              <a:rPr kumimoji="1" lang="zh-CN" altLang="en-US" sz="1800" dirty="0" smtClean="0"/>
              <a:t>赃款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安全威胁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 smtClean="0"/>
              <a:t>[</a:t>
            </a:r>
            <a:r>
              <a:rPr lang="en-US" altLang="zh-CN" sz="1200" dirty="0"/>
              <a:t>A Survey of BGP Security Issues and </a:t>
            </a:r>
            <a:r>
              <a:rPr lang="en-US" altLang="zh-CN" sz="1200" dirty="0" smtClean="0"/>
              <a:t>Solutions PIEEE 10</a:t>
            </a:r>
            <a:r>
              <a:rPr kumimoji="1" lang="en-US" altLang="zh-CN" sz="1200" dirty="0" smtClean="0"/>
              <a:t>]</a:t>
            </a:r>
            <a:endParaRPr kumimoji="1"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(BGP)</a:t>
            </a:r>
            <a:r>
              <a:rPr kumimoji="1" lang="zh-CN" altLang="en-US" sz="2000" dirty="0" smtClean="0"/>
              <a:t>路由安全问题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即路由器间的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Byzantine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（拜占庭）故障</a:t>
            </a:r>
            <a:r>
              <a:rPr kumimoji="1" lang="zh-CN" altLang="en-US" sz="2000" dirty="0" smtClean="0"/>
              <a:t>问题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当某些路由器发生故障或恶意行为时，所有无故障路由器必须在有限时间内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termination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对特定消息达成一致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agreement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，该消息必须是由消息源所发送的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validity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r>
              <a:rPr kumimoji="1" lang="zh-CN" altLang="en-US" sz="2000" dirty="0" smtClean="0">
                <a:solidFill>
                  <a:srgbClr val="3366FF"/>
                </a:solidFill>
              </a:rPr>
              <a:t>前缀劫持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(Prefix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hijacking)</a:t>
            </a:r>
            <a:r>
              <a:rPr kumimoji="1" lang="zh-CN" altLang="en-US" sz="2000" dirty="0" smtClean="0"/>
              <a:t>：一个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声明一个属于其他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的前缀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蓄意的或配置错误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信道攻击：攻击邻居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路由器间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窃听、篡改、中间人攻击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拒绝服务：打断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链接（引起路由震荡），剪断通信光纤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利用路由策略攻击：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 smtClean="0"/>
              <a:t>截断路径：令路径更短，从而占优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延长路径：令伪造路径看起来像真实路径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删除特定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：隐藏该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，使得与该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相关策略失效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添加特定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：使得该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为了避免环路，而自动删除该路由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篡改</a:t>
            </a:r>
            <a:r>
              <a:rPr kumimoji="1" lang="en-US" altLang="zh-CN" sz="1600" dirty="0" smtClean="0"/>
              <a:t>MED</a:t>
            </a:r>
            <a:r>
              <a:rPr kumimoji="1" lang="zh-CN" altLang="en-US" sz="1600" dirty="0" smtClean="0"/>
              <a:t>或</a:t>
            </a:r>
            <a:r>
              <a:rPr kumimoji="1" lang="en-US" altLang="zh-CN" sz="1600" dirty="0" smtClean="0"/>
              <a:t>ORIGIN</a:t>
            </a:r>
            <a:r>
              <a:rPr kumimoji="1" lang="zh-CN" altLang="en-US" sz="1600" dirty="0" smtClean="0"/>
              <a:t>：影响邻居路由决策</a:t>
            </a:r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marL="457200" lvl="1" indent="0">
              <a:buNone/>
            </a:pPr>
            <a:endParaRPr kumimoji="1" lang="en-US" altLang="zh-CN" sz="16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前缀劫持成功的三种效果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黑洞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Blackhole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：流量被劫持到攻击者网络后被丢弃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绝大多数由配置错误引发的劫持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例如，巴基斯坦电信劫持</a:t>
            </a:r>
            <a:r>
              <a:rPr kumimoji="1" lang="en-US" altLang="zh-CN" dirty="0" err="1" smtClean="0"/>
              <a:t>Youtube</a:t>
            </a:r>
            <a:endParaRPr kumimoji="1" lang="en-US" altLang="zh-CN" dirty="0" smtClean="0"/>
          </a:p>
          <a:p>
            <a:r>
              <a:rPr kumimoji="1" lang="zh-CN" altLang="en-US" dirty="0" smtClean="0"/>
              <a:t>仿冒</a:t>
            </a:r>
            <a:r>
              <a:rPr kumimoji="1" lang="en-US" altLang="zh-CN" dirty="0" smtClean="0"/>
              <a:t>(Phishing)</a:t>
            </a:r>
            <a:r>
              <a:rPr kumimoji="1" lang="zh-CN" altLang="en-US" dirty="0" smtClean="0"/>
              <a:t>：攻击者假冒受害网络中的网站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攻击者源地址欺骗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spoofing)</a:t>
            </a:r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 黑客通过劫持电子货币矿工</a:t>
            </a:r>
            <a:endParaRPr kumimoji="1" lang="en-US" altLang="zh-CN" dirty="0" smtClean="0"/>
          </a:p>
          <a:p>
            <a:r>
              <a:rPr kumimoji="1" lang="zh-CN" altLang="en-US" dirty="0" smtClean="0"/>
              <a:t>窃听</a:t>
            </a:r>
            <a:r>
              <a:rPr kumimoji="1" lang="en-US" altLang="zh-CN" dirty="0" smtClean="0"/>
              <a:t>(</a:t>
            </a:r>
            <a:r>
              <a:rPr lang="en-US" altLang="zh-CN" dirty="0" smtClean="0"/>
              <a:t>Interception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：攻击者将劫持的流量又返还给受害网络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2010</a:t>
            </a:r>
            <a:r>
              <a:rPr kumimoji="1" lang="zh-CN" altLang="en-US" dirty="0" smtClean="0"/>
              <a:t>中国电信事故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6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伪造前缀声明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拥有前缀</a:t>
            </a:r>
            <a:r>
              <a:rPr kumimoji="1" lang="en-US" altLang="zh-CN" sz="1800" dirty="0" smtClean="0"/>
              <a:t>10.0.0.0/16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根据路由策略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无谷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客户优先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短路径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改变路由，</a:t>
            </a:r>
            <a:r>
              <a:rPr kumimoji="1" lang="en-US" altLang="zh-CN" sz="1800" dirty="0" smtClean="0"/>
              <a:t>AS3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6</a:t>
            </a:r>
            <a:r>
              <a:rPr kumimoji="1" lang="zh-CN" altLang="en-US" sz="1800" dirty="0" smtClean="0"/>
              <a:t>不变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AS1</a:t>
            </a:r>
            <a:r>
              <a:rPr kumimoji="1" lang="zh-CN" altLang="en-US" sz="1800" dirty="0" smtClean="0"/>
              <a:t>上路由选择依赖于其他因素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任意形状 43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46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任意形状 47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131915" y="6118839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244761" y="2274037"/>
            <a:ext cx="27702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如何劫持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AS1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和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672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5069965" y="6005275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前缀劫持示例：声明更长前缀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17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10.0.128.0/17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除</a:t>
            </a:r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外，根据最长前缀匹配规则，所有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都选择来自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4334462" y="6011472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10.0.0.0/1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908825" y="6013738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10.0.128.0/1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4057690" y="3221221"/>
            <a:ext cx="1765560" cy="2694675"/>
          </a:xfrm>
          <a:custGeom>
            <a:avLst/>
            <a:gdLst>
              <a:gd name="connsiteX0" fmla="*/ 0 w 1765560"/>
              <a:gd name="connsiteY0" fmla="*/ 0 h 2694675"/>
              <a:gd name="connsiteX1" fmla="*/ 1053141 w 1765560"/>
              <a:gd name="connsiteY1" fmla="*/ 1269904 h 2694675"/>
              <a:gd name="connsiteX2" fmla="*/ 1765560 w 1765560"/>
              <a:gd name="connsiteY2" fmla="*/ 2694675 h 26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560" h="2694675">
                <a:moveTo>
                  <a:pt x="0" y="0"/>
                </a:moveTo>
                <a:cubicBezTo>
                  <a:pt x="379440" y="410396"/>
                  <a:pt x="758881" y="820792"/>
                  <a:pt x="1053141" y="1269904"/>
                </a:cubicBezTo>
                <a:cubicBezTo>
                  <a:pt x="1347401" y="1719017"/>
                  <a:pt x="1765560" y="2694675"/>
                  <a:pt x="1765560" y="2694675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2477979" y="4479964"/>
            <a:ext cx="2994224" cy="1508203"/>
          </a:xfrm>
          <a:custGeom>
            <a:avLst/>
            <a:gdLst>
              <a:gd name="connsiteX0" fmla="*/ 0 w 2994224"/>
              <a:gd name="connsiteY0" fmla="*/ 104081 h 1508203"/>
              <a:gd name="connsiteX1" fmla="*/ 1734585 w 2994224"/>
              <a:gd name="connsiteY1" fmla="*/ 145379 h 1508203"/>
              <a:gd name="connsiteX2" fmla="*/ 2994224 w 2994224"/>
              <a:gd name="connsiteY2" fmla="*/ 1508203 h 15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224" h="1508203">
                <a:moveTo>
                  <a:pt x="0" y="104081"/>
                </a:moveTo>
                <a:cubicBezTo>
                  <a:pt x="617774" y="7720"/>
                  <a:pt x="1235548" y="-88641"/>
                  <a:pt x="1734585" y="145379"/>
                </a:cubicBezTo>
                <a:cubicBezTo>
                  <a:pt x="2233622" y="379399"/>
                  <a:pt x="2994224" y="1508203"/>
                  <a:pt x="2994224" y="1508203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244761" y="1911351"/>
            <a:ext cx="2770250" cy="1309870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如果前缀是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10.0.0.0/24,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而通常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BGP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路由器配置会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过滤掉长于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/24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的前缀，则此方法无法成功。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17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2" grpId="0" animBg="1"/>
      <p:bldP spid="46" grpId="0" animBg="1"/>
      <p:bldP spid="56" grpId="0" animBg="1"/>
      <p:bldP spid="57" grpId="0" animBg="1"/>
      <p:bldP spid="4" grpId="0" animBg="1"/>
      <p:bldP spid="7" grpId="0" animBg="1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前缀劫持实例：巴基斯坦电信事故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74055"/>
          </a:xfrm>
        </p:spPr>
        <p:txBody>
          <a:bodyPr/>
          <a:lstStyle/>
          <a:p>
            <a:r>
              <a:rPr kumimoji="1" lang="en-US" altLang="zh-CN" sz="2000" dirty="0" smtClean="0"/>
              <a:t>2008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24</a:t>
            </a:r>
            <a:r>
              <a:rPr kumimoji="1" lang="zh-CN" altLang="en-US" sz="2000" dirty="0" smtClean="0"/>
              <a:t>日，巴基斯坦政府封杀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，巴基斯坦电信计划在国内网络劫持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的一个子前缀，但由于配置错误，该路由被泄露到上游网络提供商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（盈科电讯），导致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网站下线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65898" y="3623307"/>
            <a:ext cx="2112957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17557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32383" y="4072861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1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7557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411852" y="5484719"/>
            <a:ext cx="183196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Allied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Bank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2586632" y="3562185"/>
            <a:ext cx="0" cy="51067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32383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5673" y="362330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AS25462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RETN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Ltd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1" name="直线连接符 10"/>
          <p:cNvCxnSpPr>
            <a:stCxn id="42" idx="2"/>
            <a:endCxn id="9" idx="6"/>
          </p:cNvCxnSpPr>
          <p:nvPr/>
        </p:nvCxnSpPr>
        <p:spPr>
          <a:xfrm flipH="1">
            <a:off x="3440881" y="3034545"/>
            <a:ext cx="716067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5"/>
            <a:endCxn id="7" idx="0"/>
          </p:cNvCxnSpPr>
          <p:nvPr/>
        </p:nvCxnSpPr>
        <p:spPr>
          <a:xfrm>
            <a:off x="3190677" y="4973600"/>
            <a:ext cx="137159" cy="51111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548295" y="4802373"/>
            <a:ext cx="2193367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08.65.153.0/22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3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6561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83515" y="5484719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AS58467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Lahore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Stock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Exchange</a:t>
            </a:r>
          </a:p>
        </p:txBody>
      </p:sp>
      <p:cxnSp>
        <p:nvCxnSpPr>
          <p:cNvPr id="18" name="直线连接符 17"/>
          <p:cNvCxnSpPr>
            <a:stCxn id="6" idx="6"/>
            <a:endCxn id="17" idx="1"/>
          </p:cNvCxnSpPr>
          <p:nvPr/>
        </p:nvCxnSpPr>
        <p:spPr>
          <a:xfrm>
            <a:off x="3440881" y="4600502"/>
            <a:ext cx="1252069" cy="10387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65898" y="5512625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Aga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Khan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University</a:t>
            </a:r>
          </a:p>
        </p:txBody>
      </p:sp>
      <p:cxnSp>
        <p:nvCxnSpPr>
          <p:cNvPr id="26" name="直线连接符 25"/>
          <p:cNvCxnSpPr>
            <a:stCxn id="6" idx="3"/>
            <a:endCxn id="25" idx="0"/>
          </p:cNvCxnSpPr>
          <p:nvPr/>
        </p:nvCxnSpPr>
        <p:spPr>
          <a:xfrm flipH="1">
            <a:off x="1222377" y="4973600"/>
            <a:ext cx="760210" cy="53902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56948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AS3327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Linx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78302" y="5484718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AS36561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YouTube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47" name="直线连接符 46"/>
          <p:cNvCxnSpPr>
            <a:stCxn id="42" idx="6"/>
            <a:endCxn id="10" idx="1"/>
          </p:cNvCxnSpPr>
          <p:nvPr/>
        </p:nvCxnSpPr>
        <p:spPr>
          <a:xfrm>
            <a:off x="5865446" y="3034545"/>
            <a:ext cx="1330431" cy="7433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0" idx="4"/>
            <a:endCxn id="46" idx="0"/>
          </p:cNvCxnSpPr>
          <p:nvPr/>
        </p:nvCxnSpPr>
        <p:spPr>
          <a:xfrm>
            <a:off x="7799922" y="4678588"/>
            <a:ext cx="32629" cy="80613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任意形状 60"/>
          <p:cNvSpPr/>
          <p:nvPr/>
        </p:nvSpPr>
        <p:spPr>
          <a:xfrm>
            <a:off x="1293385" y="4963275"/>
            <a:ext cx="873909" cy="664101"/>
          </a:xfrm>
          <a:custGeom>
            <a:avLst/>
            <a:gdLst>
              <a:gd name="connsiteX0" fmla="*/ 0 w 873909"/>
              <a:gd name="connsiteY0" fmla="*/ 664101 h 664101"/>
              <a:gd name="connsiteX1" fmla="*/ 873909 w 873909"/>
              <a:gd name="connsiteY1" fmla="*/ 0 h 66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909" h="664101">
                <a:moveTo>
                  <a:pt x="0" y="664101"/>
                </a:moveTo>
                <a:lnTo>
                  <a:pt x="873909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3006247" y="4951625"/>
            <a:ext cx="209738" cy="652449"/>
          </a:xfrm>
          <a:custGeom>
            <a:avLst/>
            <a:gdLst>
              <a:gd name="connsiteX0" fmla="*/ 209738 w 209738"/>
              <a:gd name="connsiteY0" fmla="*/ 652449 h 652449"/>
              <a:gd name="connsiteX1" fmla="*/ 0 w 209738"/>
              <a:gd name="connsiteY1" fmla="*/ 0 h 6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38" h="652449">
                <a:moveTo>
                  <a:pt x="209738" y="652449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3309202" y="4648702"/>
            <a:ext cx="1351645" cy="1130135"/>
          </a:xfrm>
          <a:custGeom>
            <a:avLst/>
            <a:gdLst>
              <a:gd name="connsiteX0" fmla="*/ 1351645 w 1351645"/>
              <a:gd name="connsiteY0" fmla="*/ 1130135 h 1130135"/>
              <a:gd name="connsiteX1" fmla="*/ 0 w 1351645"/>
              <a:gd name="connsiteY1" fmla="*/ 0 h 113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645" h="1130135">
                <a:moveTo>
                  <a:pt x="1351645" y="1130135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/>
          <p:cNvSpPr/>
          <p:nvPr/>
        </p:nvSpPr>
        <p:spPr>
          <a:xfrm>
            <a:off x="2263549" y="2664334"/>
            <a:ext cx="5252067" cy="1553285"/>
          </a:xfrm>
          <a:custGeom>
            <a:avLst/>
            <a:gdLst>
              <a:gd name="connsiteX0" fmla="*/ 5252067 w 5252067"/>
              <a:gd name="connsiteY0" fmla="*/ 1203759 h 1553285"/>
              <a:gd name="connsiteX1" fmla="*/ 3445989 w 5252067"/>
              <a:gd name="connsiteY1" fmla="*/ 190132 h 1553285"/>
              <a:gd name="connsiteX2" fmla="*/ 556264 w 5252067"/>
              <a:gd name="connsiteY2" fmla="*/ 15369 h 1553285"/>
              <a:gd name="connsiteX3" fmla="*/ 8614 w 5252067"/>
              <a:gd name="connsiteY3" fmla="*/ 399848 h 1553285"/>
              <a:gd name="connsiteX4" fmla="*/ 206700 w 5252067"/>
              <a:gd name="connsiteY4" fmla="*/ 1553285 h 15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2067" h="1553285">
                <a:moveTo>
                  <a:pt x="5252067" y="1203759"/>
                </a:moveTo>
                <a:cubicBezTo>
                  <a:pt x="4740345" y="795978"/>
                  <a:pt x="4228623" y="388197"/>
                  <a:pt x="3445989" y="190132"/>
                </a:cubicBezTo>
                <a:cubicBezTo>
                  <a:pt x="2663355" y="-7933"/>
                  <a:pt x="1129160" y="-19584"/>
                  <a:pt x="556264" y="15369"/>
                </a:cubicBezTo>
                <a:cubicBezTo>
                  <a:pt x="-16632" y="50322"/>
                  <a:pt x="66875" y="143529"/>
                  <a:pt x="8614" y="399848"/>
                </a:cubicBezTo>
                <a:cubicBezTo>
                  <a:pt x="-49647" y="656167"/>
                  <a:pt x="206700" y="1553285"/>
                  <a:pt x="206700" y="155328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前缀劫持：影响范围分析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/>
              <a:t>[</a:t>
            </a:r>
            <a:r>
              <a:rPr lang="en-US" altLang="zh-CN" sz="1200" b="1" dirty="0"/>
              <a:t>A Study of Prefix Hijacking and Interception in the Internet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SIGCOMM07</a:t>
            </a:r>
            <a:r>
              <a:rPr kumimoji="1" lang="en-US" altLang="zh-CN" sz="1200" dirty="0"/>
              <a:t>]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当一个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同时收到了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虚假路由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真实路由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，将根据客户优</a:t>
            </a:r>
            <a:r>
              <a:rPr kumimoji="1" lang="zh-CN" altLang="en-US" sz="1800" dirty="0"/>
              <a:t>先</a:t>
            </a:r>
            <a:r>
              <a:rPr kumimoji="1" lang="en-US" altLang="zh-CN" sz="1800" dirty="0"/>
              <a:t>+</a:t>
            </a:r>
            <a:r>
              <a:rPr kumimoji="1" lang="zh-CN" altLang="en-US" sz="1800" dirty="0" smtClean="0"/>
              <a:t>短路径策略来决定采用哪一个路由，具体结果如下表：（</a:t>
            </a:r>
            <a:r>
              <a:rPr kumimoji="1" lang="en-US" altLang="zh-CN" sz="1800" dirty="0" smtClean="0"/>
              <a:t>n</a:t>
            </a:r>
            <a:r>
              <a:rPr kumimoji="1" lang="zh-CN" altLang="en-US" sz="1800" dirty="0" smtClean="0"/>
              <a:t>为虚假路由长度）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pic>
        <p:nvPicPr>
          <p:cNvPr id="4" name="图片 3" descr="Screen Shot 2015-02-24 at 9.29.5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02718"/>
            <a:ext cx="9144000" cy="3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</a:t>
            </a:r>
            <a:r>
              <a:rPr kumimoji="1" lang="zh-CN" altLang="zh-CN" dirty="0" smtClean="0"/>
              <a:t>(</a:t>
            </a:r>
            <a:r>
              <a:rPr kumimoji="1" lang="en-US" altLang="zh-CN" dirty="0" smtClean="0"/>
              <a:t>Leak)</a:t>
            </a:r>
            <a:r>
              <a:rPr kumimoji="1" lang="zh-CN" altLang="en-US" dirty="0" smtClean="0"/>
              <a:t>：示例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5661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路由泄露：违背路由策略，</a:t>
            </a:r>
            <a:r>
              <a:rPr kumimoji="1" lang="zh-CN" altLang="en-US" sz="1800" dirty="0"/>
              <a:t>“泄漏”</a:t>
            </a:r>
            <a:r>
              <a:rPr kumimoji="1" lang="zh-CN" altLang="en-US" sz="1800" dirty="0" smtClean="0"/>
              <a:t>有效的路由信息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违背无谷模型，将来自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的路由消息“泄露”给</a:t>
            </a:r>
            <a:r>
              <a:rPr kumimoji="1" lang="en-US" altLang="zh-CN" sz="1800" dirty="0" smtClean="0"/>
              <a:t>AS5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根据客户优先策略，</a:t>
            </a:r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AS2</a:t>
            </a:r>
            <a:r>
              <a:rPr kumimoji="1" lang="zh-CN" altLang="en-US" sz="1800" dirty="0" smtClean="0"/>
              <a:t>选择了经过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若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对入界流量进行过滤，只允许源地址为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起源的流量，则导致路由黑洞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42" name="组 41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43" name="组 42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4" name="组 43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7" name="组 46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51" name="组 50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2" name="直线连接符 51"/>
            <p:cNvCxnSpPr>
              <a:stCxn id="70" idx="4"/>
              <a:endCxn id="65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68" idx="4"/>
              <a:endCxn id="63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66" idx="4"/>
              <a:endCxn id="63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74" idx="5"/>
              <a:endCxn id="67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endCxn id="69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2" idx="3"/>
              <a:endCxn id="71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73" idx="3"/>
              <a:endCxn id="7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0" idx="6"/>
              <a:endCxn id="68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68" idx="6"/>
              <a:endCxn id="66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形状 75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任意形状 76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任意形状 77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任意形状 78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任意形状 79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任意形状 80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任意形状 85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5386328" y="4717533"/>
            <a:ext cx="1905059" cy="1656956"/>
          </a:xfrm>
          <a:custGeom>
            <a:avLst/>
            <a:gdLst>
              <a:gd name="connsiteX0" fmla="*/ 0 w 1905059"/>
              <a:gd name="connsiteY0" fmla="*/ 1258765 h 1656956"/>
              <a:gd name="connsiteX1" fmla="*/ 215453 w 1905059"/>
              <a:gd name="connsiteY1" fmla="*/ 1496909 h 1656956"/>
              <a:gd name="connsiteX2" fmla="*/ 487604 w 1905059"/>
              <a:gd name="connsiteY2" fmla="*/ 1644332 h 1656956"/>
              <a:gd name="connsiteX3" fmla="*/ 816454 w 1905059"/>
              <a:gd name="connsiteY3" fmla="*/ 1462889 h 1656956"/>
              <a:gd name="connsiteX4" fmla="*/ 1905059 w 1905059"/>
              <a:gd name="connsiteY4" fmla="*/ 0 h 16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59" h="1656956">
                <a:moveTo>
                  <a:pt x="0" y="1258765"/>
                </a:moveTo>
                <a:cubicBezTo>
                  <a:pt x="67093" y="1345706"/>
                  <a:pt x="134186" y="1432648"/>
                  <a:pt x="215453" y="1496909"/>
                </a:cubicBezTo>
                <a:cubicBezTo>
                  <a:pt x="296720" y="1561170"/>
                  <a:pt x="387437" y="1650002"/>
                  <a:pt x="487604" y="1644332"/>
                </a:cubicBezTo>
                <a:cubicBezTo>
                  <a:pt x="587771" y="1638662"/>
                  <a:pt x="580212" y="1736944"/>
                  <a:pt x="816454" y="1462889"/>
                </a:cubicBezTo>
                <a:cubicBezTo>
                  <a:pt x="1052697" y="1188834"/>
                  <a:pt x="1905059" y="0"/>
                  <a:pt x="1905059" y="0"/>
                </a:cubicBezTo>
              </a:path>
            </a:pathLst>
          </a:cu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0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5" grpId="0" animBg="1"/>
      <p:bldP spid="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路由泄露：分析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9918"/>
            <a:ext cx="8229600" cy="1665797"/>
          </a:xfrm>
        </p:spPr>
        <p:txBody>
          <a:bodyPr/>
          <a:lstStyle/>
          <a:p>
            <a:r>
              <a:rPr kumimoji="1" lang="zh-CN" altLang="en-US" sz="2000" dirty="0" smtClean="0"/>
              <a:t>违背无谷模型：向</a:t>
            </a:r>
            <a:r>
              <a:rPr kumimoji="1" lang="en-US" altLang="zh-CN" sz="2000" dirty="0" smtClean="0"/>
              <a:t>Provider</a:t>
            </a:r>
            <a:r>
              <a:rPr kumimoji="1" lang="en-US" altLang="zh-CN" sz="2000" dirty="0"/>
              <a:t>/Peer</a:t>
            </a:r>
            <a:r>
              <a:rPr kumimoji="1" lang="zh-CN" altLang="en-US" sz="2000" dirty="0"/>
              <a:t>泄露来自其他</a:t>
            </a:r>
            <a:r>
              <a:rPr kumimoji="1" lang="en-US" altLang="zh-CN" sz="2000" dirty="0" smtClean="0"/>
              <a:t>Provider</a:t>
            </a:r>
            <a:r>
              <a:rPr kumimoji="1" lang="zh-CN" altLang="en-US" sz="2000" dirty="0" smtClean="0"/>
              <a:t>/</a:t>
            </a:r>
            <a:r>
              <a:rPr kumimoji="1" lang="en-US" altLang="zh-CN" sz="2000" dirty="0"/>
              <a:t>Peer</a:t>
            </a:r>
            <a:r>
              <a:rPr kumimoji="1" lang="zh-CN" altLang="en-US" sz="2000" dirty="0"/>
              <a:t>的路</a:t>
            </a:r>
            <a:r>
              <a:rPr kumimoji="1" lang="zh-CN" altLang="en-US" sz="2000" dirty="0" smtClean="0"/>
              <a:t>由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向谁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泄露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路由意味着为谁提供流量传递服务</a:t>
            </a:r>
            <a:r>
              <a:rPr kumimoji="1" lang="en-US" altLang="zh-CN" sz="2000" dirty="0"/>
              <a:t>，</a:t>
            </a:r>
            <a:r>
              <a:rPr kumimoji="1" lang="zh-CN" altLang="en-US" sz="2000" dirty="0"/>
              <a:t>从而截获</a:t>
            </a:r>
            <a:r>
              <a:rPr kumimoji="1" lang="zh-CN" altLang="en-US" sz="2000" dirty="0" smtClean="0"/>
              <a:t>流量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具体效果依赖于“存在的路由”和“泄露路由”哪一个更优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294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sp>
        <p:nvSpPr>
          <p:cNvPr id="107" name="乘 106"/>
          <p:cNvSpPr/>
          <p:nvPr/>
        </p:nvSpPr>
        <p:spPr>
          <a:xfrm>
            <a:off x="2225382" y="429459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933676" y="623791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931504" y="243749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2238894" y="337005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750438" y="572873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274511" y="332509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7052871" y="469132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869104" y="565877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440764" y="478567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284154" y="2437496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自治域级拓扑增长图</a:t>
            </a:r>
            <a:r>
              <a:rPr kumimoji="1" lang="en-US" altLang="zh-CN" dirty="0"/>
              <a:t> </a:t>
            </a:r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irl.cs.ucla.edu</a:t>
            </a:r>
            <a:r>
              <a:rPr kumimoji="1" lang="en-US" altLang="zh-CN" sz="1100" dirty="0"/>
              <a:t>/topology/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7" name="图片 6" descr="Screen Shot 2014-12-24 at 11.21.47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1041400"/>
            <a:ext cx="7505700" cy="4775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843889" y="3062112"/>
            <a:ext cx="1989667" cy="676130"/>
          </a:xfrm>
          <a:prstGeom prst="wedgeRoundRectCallout">
            <a:avLst>
              <a:gd name="adj1" fmla="val -108966"/>
              <a:gd name="adj2" fmla="val 217823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自治域数量匀速增长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50733" y="2385982"/>
            <a:ext cx="1989667" cy="676130"/>
          </a:xfrm>
          <a:prstGeom prst="wedgeRoundRectCallout">
            <a:avLst>
              <a:gd name="adj1" fmla="val 70467"/>
              <a:gd name="adj2" fmla="val 10929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域际链接加速增长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超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974644" y="5699487"/>
            <a:ext cx="1989667" cy="507986"/>
          </a:xfrm>
          <a:prstGeom prst="wedgeRoundRectCallout">
            <a:avLst>
              <a:gd name="adj1" fmla="val 19403"/>
              <a:gd name="adj2" fmla="val -107755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依旧不高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572933" y="5812376"/>
            <a:ext cx="1989667" cy="507986"/>
          </a:xfrm>
          <a:prstGeom prst="wedgeRoundRectCallout">
            <a:avLst>
              <a:gd name="adj1" fmla="val 103800"/>
              <a:gd name="adj2" fmla="val -20220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近年来增长迅速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232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路由泄露实例：</a:t>
            </a:r>
            <a:r>
              <a:rPr kumimoji="1" lang="en-US" altLang="zh-CN" dirty="0" err="1" smtClean="0"/>
              <a:t>Moratel</a:t>
            </a:r>
            <a:r>
              <a:rPr kumimoji="1" lang="zh-CN" altLang="en-US" dirty="0" smtClean="0"/>
              <a:t>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04150"/>
          </a:xfrm>
        </p:spPr>
        <p:txBody>
          <a:bodyPr/>
          <a:lstStyle/>
          <a:p>
            <a:r>
              <a:rPr kumimoji="1" lang="en-US" altLang="zh-CN" sz="2000" dirty="0" smtClean="0"/>
              <a:t>2012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11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6</a:t>
            </a:r>
            <a:r>
              <a:rPr kumimoji="1" lang="zh-CN" altLang="en-US" sz="2000" dirty="0" smtClean="0"/>
              <a:t>日，印尼的本地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向其提供商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（盈科电讯）泄露了</a:t>
            </a:r>
            <a:r>
              <a:rPr kumimoji="1" lang="en-US" altLang="zh-CN" sz="2000" dirty="0" smtClean="0"/>
              <a:t>Google</a:t>
            </a:r>
            <a:r>
              <a:rPr kumimoji="1" lang="zh-CN" altLang="en-US" sz="2000" dirty="0" smtClean="0"/>
              <a:t>的一个前缀，导致大量流量流向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，使得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网络瘫痪，形成路由黑洞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880658" y="4298154"/>
            <a:ext cx="1736166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3947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6462" y="49849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AS23947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Moratel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72160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AS4436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nLayer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4660711" y="3937425"/>
            <a:ext cx="0" cy="10475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806462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86999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AS15169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Google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4" name="直线连接符 13"/>
          <p:cNvCxnSpPr>
            <a:stCxn id="10" idx="2"/>
            <a:endCxn id="9" idx="6"/>
          </p:cNvCxnSpPr>
          <p:nvPr/>
        </p:nvCxnSpPr>
        <p:spPr>
          <a:xfrm flipH="1">
            <a:off x="5514960" y="3409785"/>
            <a:ext cx="1172039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stCxn id="10" idx="4"/>
            <a:endCxn id="6" idx="6"/>
          </p:cNvCxnSpPr>
          <p:nvPr/>
        </p:nvCxnSpPr>
        <p:spPr>
          <a:xfrm flipH="1">
            <a:off x="5514960" y="3937425"/>
            <a:ext cx="2026288" cy="157520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9" idx="2"/>
            <a:endCxn id="7" idx="6"/>
          </p:cNvCxnSpPr>
          <p:nvPr/>
        </p:nvCxnSpPr>
        <p:spPr>
          <a:xfrm flipH="1">
            <a:off x="2880658" y="3409785"/>
            <a:ext cx="925804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2085729" y="3035399"/>
            <a:ext cx="3181792" cy="2184196"/>
          </a:xfrm>
          <a:custGeom>
            <a:avLst/>
            <a:gdLst>
              <a:gd name="connsiteX0" fmla="*/ 0 w 3181792"/>
              <a:gd name="connsiteY0" fmla="*/ 28783 h 2184196"/>
              <a:gd name="connsiteX1" fmla="*/ 2726596 w 3181792"/>
              <a:gd name="connsiteY1" fmla="*/ 52085 h 2184196"/>
              <a:gd name="connsiteX2" fmla="*/ 3181029 w 3181792"/>
              <a:gd name="connsiteY2" fmla="*/ 506469 h 2184196"/>
              <a:gd name="connsiteX3" fmla="*/ 2843117 w 3181792"/>
              <a:gd name="connsiteY3" fmla="*/ 2184196 h 218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792" h="2184196">
                <a:moveTo>
                  <a:pt x="0" y="28783"/>
                </a:moveTo>
                <a:cubicBezTo>
                  <a:pt x="1098212" y="627"/>
                  <a:pt x="2196425" y="-27529"/>
                  <a:pt x="2726596" y="52085"/>
                </a:cubicBezTo>
                <a:cubicBezTo>
                  <a:pt x="3256767" y="131699"/>
                  <a:pt x="3161609" y="151117"/>
                  <a:pt x="3181029" y="506469"/>
                </a:cubicBezTo>
                <a:cubicBezTo>
                  <a:pt x="3200449" y="861821"/>
                  <a:pt x="2843117" y="2184196"/>
                  <a:pt x="2843117" y="218419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686999" y="2085508"/>
            <a:ext cx="1736166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0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679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窃听：攻击者通过改变路由使自己位于通信路径上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通过向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劫持该前缀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通往被劫持前缀的路由经过</a:t>
            </a:r>
            <a:r>
              <a:rPr kumimoji="1" lang="en-US" altLang="zh-CN" sz="1800" dirty="0" smtClean="0"/>
              <a:t>AS5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201288" y="4532454"/>
            <a:ext cx="2715447" cy="464562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2227568" y="3181164"/>
            <a:ext cx="4746792" cy="2901468"/>
          </a:xfrm>
          <a:custGeom>
            <a:avLst/>
            <a:gdLst>
              <a:gd name="connsiteX0" fmla="*/ 3881793 w 4746792"/>
              <a:gd name="connsiteY0" fmla="*/ 2901468 h 2901468"/>
              <a:gd name="connsiteX1" fmla="*/ 2892530 w 4746792"/>
              <a:gd name="connsiteY1" fmla="*/ 1577994 h 2901468"/>
              <a:gd name="connsiteX2" fmla="*/ 4683898 w 4746792"/>
              <a:gd name="connsiteY2" fmla="*/ 1283889 h 2901468"/>
              <a:gd name="connsiteX3" fmla="*/ 4082319 w 4746792"/>
              <a:gd name="connsiteY3" fmla="*/ 307994 h 2901468"/>
              <a:gd name="connsiteX4" fmla="*/ 1622530 w 4746792"/>
              <a:gd name="connsiteY4" fmla="*/ 80731 h 2901468"/>
              <a:gd name="connsiteX5" fmla="*/ 111898 w 4746792"/>
              <a:gd name="connsiteY5" fmla="*/ 1551257 h 2901468"/>
              <a:gd name="connsiteX6" fmla="*/ 111898 w 4746792"/>
              <a:gd name="connsiteY6" fmla="*/ 2861362 h 29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6792" h="2901468">
                <a:moveTo>
                  <a:pt x="3881793" y="2901468"/>
                </a:moveTo>
                <a:cubicBezTo>
                  <a:pt x="3320319" y="2374529"/>
                  <a:pt x="2758846" y="1847590"/>
                  <a:pt x="2892530" y="1577994"/>
                </a:cubicBezTo>
                <a:cubicBezTo>
                  <a:pt x="3026214" y="1308398"/>
                  <a:pt x="4485600" y="1495556"/>
                  <a:pt x="4683898" y="1283889"/>
                </a:cubicBezTo>
                <a:cubicBezTo>
                  <a:pt x="4882196" y="1072222"/>
                  <a:pt x="4592547" y="508520"/>
                  <a:pt x="4082319" y="307994"/>
                </a:cubicBezTo>
                <a:cubicBezTo>
                  <a:pt x="3572091" y="107468"/>
                  <a:pt x="2284267" y="-126479"/>
                  <a:pt x="1622530" y="80731"/>
                </a:cubicBezTo>
                <a:cubicBezTo>
                  <a:pt x="960793" y="287941"/>
                  <a:pt x="363670" y="1087818"/>
                  <a:pt x="111898" y="1551257"/>
                </a:cubicBezTo>
                <a:cubicBezTo>
                  <a:pt x="-139874" y="2014695"/>
                  <a:pt x="111898" y="2861362"/>
                  <a:pt x="111898" y="2861362"/>
                </a:cubicBezTo>
              </a:path>
            </a:pathLst>
          </a:custGeom>
          <a:ln w="57150" cmpd="sng">
            <a:solidFill>
              <a:srgbClr val="FF7F0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6390105" y="2492184"/>
            <a:ext cx="2624906" cy="783079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注意路由是非对称的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，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被窃听的是通往目标前缀的流量</a:t>
            </a:r>
          </a:p>
        </p:txBody>
      </p:sp>
    </p:spTree>
    <p:extLst>
      <p:ext uri="{BB962C8B-B14F-4D97-AF65-F5344CB8AC3E}">
        <p14:creationId xmlns:p14="http://schemas.microsoft.com/office/powerpoint/2010/main" val="7656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39" grpId="0" animBg="1"/>
      <p:bldP spid="5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前缀劫持实例：中国电信事故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87641"/>
          </a:xfrm>
        </p:spPr>
        <p:txBody>
          <a:bodyPr/>
          <a:lstStyle/>
          <a:p>
            <a:r>
              <a:rPr kumimoji="1" lang="en-US" altLang="zh-CN" sz="2000" dirty="0" smtClean="0"/>
              <a:t>2010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8</a:t>
            </a:r>
            <a:r>
              <a:rPr kumimoji="1" lang="zh-CN" altLang="en-US" sz="2000" dirty="0" smtClean="0"/>
              <a:t>日，中国电信由于配置错误劫持了</a:t>
            </a:r>
            <a:r>
              <a:rPr kumimoji="1" lang="en-US" altLang="zh-CN" sz="2000" dirty="0" smtClean="0"/>
              <a:t>15%</a:t>
            </a:r>
            <a:r>
              <a:rPr kumimoji="1" lang="zh-CN" altLang="en-US" sz="2000" dirty="0" smtClean="0"/>
              <a:t>的网络前缀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395397" y="5380175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AS22724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11" idx="4"/>
            <a:endCxn id="5" idx="0"/>
          </p:cNvCxnSpPr>
          <p:nvPr/>
        </p:nvCxnSpPr>
        <p:spPr>
          <a:xfrm>
            <a:off x="2249646" y="4537301"/>
            <a:ext cx="0" cy="84287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9912" y="2583298"/>
            <a:ext cx="2611920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4134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95397" y="3482020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AS4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134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35458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AS7018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21051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AS3356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Level3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29549" y="332921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AS6167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29549" y="52722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AS22394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7" name="直线连接符 16"/>
          <p:cNvCxnSpPr>
            <a:stCxn id="15" idx="4"/>
            <a:endCxn id="16" idx="0"/>
          </p:cNvCxnSpPr>
          <p:nvPr/>
        </p:nvCxnSpPr>
        <p:spPr>
          <a:xfrm>
            <a:off x="7583798" y="4384498"/>
            <a:ext cx="0" cy="88778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4" idx="5"/>
            <a:endCxn id="15" idx="1"/>
          </p:cNvCxnSpPr>
          <p:nvPr/>
        </p:nvCxnSpPr>
        <p:spPr>
          <a:xfrm>
            <a:off x="6479345" y="2897416"/>
            <a:ext cx="500408" cy="58634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3" idx="6"/>
            <a:endCxn id="14" idx="2"/>
          </p:cNvCxnSpPr>
          <p:nvPr/>
        </p:nvCxnSpPr>
        <p:spPr>
          <a:xfrm>
            <a:off x="4243956" y="2524318"/>
            <a:ext cx="77709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1" idx="6"/>
            <a:endCxn id="14" idx="3"/>
          </p:cNvCxnSpPr>
          <p:nvPr/>
        </p:nvCxnSpPr>
        <p:spPr>
          <a:xfrm flipV="1">
            <a:off x="3103895" y="2897416"/>
            <a:ext cx="2167360" cy="111224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3" idx="3"/>
            <a:endCxn id="11" idx="0"/>
          </p:cNvCxnSpPr>
          <p:nvPr/>
        </p:nvCxnSpPr>
        <p:spPr>
          <a:xfrm flipH="1">
            <a:off x="2249646" y="2897416"/>
            <a:ext cx="536016" cy="5846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/>
        </p:nvSpPr>
        <p:spPr>
          <a:xfrm>
            <a:off x="2374024" y="2312521"/>
            <a:ext cx="5071677" cy="3221647"/>
          </a:xfrm>
          <a:custGeom>
            <a:avLst/>
            <a:gdLst>
              <a:gd name="connsiteX0" fmla="*/ 1028392 w 5071677"/>
              <a:gd name="connsiteY0" fmla="*/ 297276 h 3221647"/>
              <a:gd name="connsiteX1" fmla="*/ 72918 w 5071677"/>
              <a:gd name="connsiteY1" fmla="*/ 1171092 h 3221647"/>
              <a:gd name="connsiteX2" fmla="*/ 399178 w 5071677"/>
              <a:gd name="connsiteY2" fmla="*/ 1567222 h 3221647"/>
              <a:gd name="connsiteX3" fmla="*/ 3032557 w 5071677"/>
              <a:gd name="connsiteY3" fmla="*/ 134163 h 3221647"/>
              <a:gd name="connsiteX4" fmla="*/ 3754988 w 5071677"/>
              <a:gd name="connsiteY4" fmla="*/ 215719 h 3221647"/>
              <a:gd name="connsiteX5" fmla="*/ 4803679 w 5071677"/>
              <a:gd name="connsiteY5" fmla="*/ 1497316 h 3221647"/>
              <a:gd name="connsiteX6" fmla="*/ 5071677 w 5071677"/>
              <a:gd name="connsiteY6" fmla="*/ 3221647 h 322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1677" h="3221647">
                <a:moveTo>
                  <a:pt x="1028392" y="297276"/>
                </a:moveTo>
                <a:cubicBezTo>
                  <a:pt x="603089" y="628355"/>
                  <a:pt x="177787" y="959434"/>
                  <a:pt x="72918" y="1171092"/>
                </a:cubicBezTo>
                <a:cubicBezTo>
                  <a:pt x="-31951" y="1382750"/>
                  <a:pt x="-94095" y="1740043"/>
                  <a:pt x="399178" y="1567222"/>
                </a:cubicBezTo>
                <a:cubicBezTo>
                  <a:pt x="892451" y="1394401"/>
                  <a:pt x="2473255" y="359413"/>
                  <a:pt x="3032557" y="134163"/>
                </a:cubicBezTo>
                <a:cubicBezTo>
                  <a:pt x="3591859" y="-91087"/>
                  <a:pt x="3459801" y="-11473"/>
                  <a:pt x="3754988" y="215719"/>
                </a:cubicBezTo>
                <a:cubicBezTo>
                  <a:pt x="4050175" y="442911"/>
                  <a:pt x="4584231" y="996328"/>
                  <a:pt x="4803679" y="1497316"/>
                </a:cubicBezTo>
                <a:cubicBezTo>
                  <a:pt x="5023127" y="1998304"/>
                  <a:pt x="5071677" y="3221647"/>
                  <a:pt x="5071677" y="3221647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374917" y="1654881"/>
            <a:ext cx="3070784" cy="6282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3356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6167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1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  <p:bldP spid="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流量误导攻击实例：白俄罗斯事故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009392"/>
          </a:xfrm>
        </p:spPr>
        <p:txBody>
          <a:bodyPr/>
          <a:lstStyle/>
          <a:p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月白俄罗斯</a:t>
            </a:r>
            <a:r>
              <a:rPr lang="en-US" dirty="0" smtClean="0"/>
              <a:t>ISP </a:t>
            </a:r>
            <a:r>
              <a:rPr lang="en-US" dirty="0" err="1" smtClean="0"/>
              <a:t>GlobalOneBel</a:t>
            </a:r>
            <a:r>
              <a:rPr lang="zh-CN" altLang="en-US" dirty="0" smtClean="0"/>
              <a:t>误导了美国，韩国，德国，捷克，利比亚，伊朗等国流量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9787"/>
            <a:ext cx="9144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2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流量误导攻击实例：冰岛事故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180842"/>
          </a:xfrm>
        </p:spPr>
        <p:txBody>
          <a:bodyPr/>
          <a:lstStyle/>
          <a:p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月冰岛</a:t>
            </a:r>
            <a:r>
              <a:rPr lang="en-US" altLang="zh-CN" dirty="0" smtClean="0"/>
              <a:t>ISP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Opin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Kerfi</a:t>
            </a:r>
            <a:r>
              <a:rPr lang="zh-CN" altLang="en-US" dirty="0" smtClean="0"/>
              <a:t> </a:t>
            </a:r>
            <a:r>
              <a:rPr lang="en-US" altLang="zh-CN" dirty="0" smtClean="0"/>
              <a:t>(AS48685)</a:t>
            </a:r>
            <a:r>
              <a:rPr lang="zh-CN" altLang="en-US" dirty="0" smtClean="0"/>
              <a:t>声明了原本属于美国一家</a:t>
            </a:r>
            <a:r>
              <a:rPr lang="en-US" altLang="zh-CN" dirty="0" smtClean="0"/>
              <a:t>VoIP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前缀。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28875"/>
            <a:ext cx="9144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275"/>
            <a:ext cx="9144000" cy="580072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流量误导攻击实例：乌克兰事故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00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前缀窃听：分析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948544"/>
          </a:xfrm>
        </p:spPr>
        <p:txBody>
          <a:bodyPr/>
          <a:lstStyle/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攻击者如何在不影响目标网络可达性的情况下，窃听尽可能大范围？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1</a:t>
            </a:r>
            <a:r>
              <a:rPr kumimoji="1" lang="zh-CN" altLang="en-US" sz="1800" dirty="0" smtClean="0"/>
              <a:t>：攻击者若要实现窃听，必须令邻居通往目标前缀的路由经过攻击者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方法：满</a:t>
            </a:r>
            <a:r>
              <a:rPr kumimoji="1" lang="zh-CN" altLang="en-US" sz="1800" dirty="0"/>
              <a:t>足前缀劫持</a:t>
            </a:r>
            <a:r>
              <a:rPr kumimoji="1" lang="zh-CN" altLang="en-US" sz="1800" dirty="0" smtClean="0"/>
              <a:t>条件，让“经过攻击者路由”优于“已存在的路由”。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：利用另外的“通往目标前缀的路由”，该路由与受影响路由无重合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方法：向受害邻居声明 </a:t>
            </a:r>
            <a:r>
              <a:rPr kumimoji="1" lang="zh-CN" altLang="en-US" sz="1800" dirty="0"/>
              <a:t>“通往目标前缀的路由</a:t>
            </a:r>
            <a:r>
              <a:rPr kumimoji="1" lang="zh-CN" altLang="en-US" sz="1800" dirty="0" smtClean="0"/>
              <a:t>”，该路由上的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都不会采纳该路由，因而不会受该声明影响。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一种实现前缀窃听的简单可行方法：向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Provider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或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Peer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进行“</a:t>
            </a:r>
            <a:r>
              <a:rPr kumimoji="1" lang="zh-CN" altLang="en-US" sz="1800" dirty="0">
                <a:solidFill>
                  <a:srgbClr val="3366FF"/>
                </a:solidFill>
              </a:rPr>
              <a:t>路由泄露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”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en-US" altLang="zh-CN" sz="1800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路由异常检测方法与局限性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从多个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路由器收集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路由更新消息，与历史信息比较分析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以下情况可能是异常：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多起源</a:t>
            </a:r>
            <a:r>
              <a:rPr kumimoji="1" lang="en-US" altLang="zh-CN" sz="1600" dirty="0"/>
              <a:t>(MOAS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Multiple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Origin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AS)</a:t>
            </a:r>
            <a:r>
              <a:rPr kumimoji="1" lang="zh-CN" altLang="en-US" sz="1600" dirty="0" smtClean="0"/>
              <a:t>前缀</a:t>
            </a:r>
            <a:r>
              <a:rPr kumimoji="1" lang="zh-CN" altLang="zh-CN" sz="1600" dirty="0" smtClean="0"/>
              <a:t>：</a:t>
            </a:r>
            <a:r>
              <a:rPr kumimoji="1" lang="zh-CN" altLang="en-US" sz="1600" dirty="0" smtClean="0"/>
              <a:t>同一个前缀由多个不同起源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声明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</a:t>
            </a:r>
            <a:r>
              <a:rPr kumimoji="1" lang="en-US" altLang="en-US" sz="1400" dirty="0" err="1" smtClean="0"/>
              <a:t>多个Provider可能同时声明同一个</a:t>
            </a:r>
            <a:r>
              <a:rPr kumimoji="1" lang="zh-CN" altLang="en-US" sz="1400" dirty="0"/>
              <a:t>无独立</a:t>
            </a:r>
            <a:r>
              <a:rPr kumimoji="1" lang="en-US" altLang="zh-CN" sz="1400" dirty="0" err="1"/>
              <a:t>AS</a:t>
            </a:r>
            <a:r>
              <a:rPr kumimoji="1" lang="en-US" altLang="en-US" sz="1400" dirty="0" err="1"/>
              <a:t>号的Multihoming</a:t>
            </a:r>
            <a:r>
              <a:rPr kumimoji="1" lang="en-US" altLang="en-US" sz="1400" dirty="0" err="1" smtClean="0"/>
              <a:t>网络</a:t>
            </a:r>
            <a:r>
              <a:rPr kumimoji="1" lang="zh-CN" altLang="en-US" sz="1400" dirty="0" smtClean="0"/>
              <a:t>的</a:t>
            </a:r>
            <a:r>
              <a:rPr kumimoji="1" lang="en-US" altLang="en-US" sz="1400" dirty="0" smtClean="0"/>
              <a:t>前缀</a:t>
            </a:r>
            <a:r>
              <a:rPr kumimoji="1" lang="zh-CN" altLang="zh-CN" sz="1400" dirty="0" smtClean="0"/>
              <a:t>，</a:t>
            </a:r>
            <a:r>
              <a:rPr kumimoji="1" lang="zh-CN" altLang="en-US" sz="1400" dirty="0" smtClean="0"/>
              <a:t>或者做路由聚合时忽略了小于</a:t>
            </a:r>
            <a:r>
              <a:rPr kumimoji="1" lang="en-US" altLang="zh-CN" sz="1400" dirty="0" smtClean="0"/>
              <a:t>/24</a:t>
            </a:r>
            <a:r>
              <a:rPr kumimoji="1" lang="zh-CN" altLang="en-US" sz="1400" dirty="0" smtClean="0"/>
              <a:t>的前缀的起源</a:t>
            </a:r>
            <a:r>
              <a:rPr kumimoji="1" lang="en-US" altLang="zh-CN" sz="1400" dirty="0" smtClean="0"/>
              <a:t>AS</a:t>
            </a:r>
            <a:endParaRPr kumimoji="1" lang="en-US" altLang="en-US" sz="1400" dirty="0" smtClean="0"/>
          </a:p>
          <a:p>
            <a:pPr lvl="2"/>
            <a:r>
              <a:rPr kumimoji="1" lang="zh-CN" altLang="en-US" sz="1400" dirty="0" smtClean="0"/>
              <a:t>或者，一个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可能更换了</a:t>
            </a:r>
            <a:r>
              <a:rPr kumimoji="1" lang="en-US" altLang="zh-CN" sz="1400" dirty="0" smtClean="0"/>
              <a:t>Provider</a:t>
            </a:r>
            <a:endParaRPr kumimoji="1" lang="en-US" altLang="zh-CN" sz="1400" dirty="0"/>
          </a:p>
          <a:p>
            <a:pPr lvl="1"/>
            <a:r>
              <a:rPr kumimoji="1" lang="zh-CN" altLang="en-US" sz="1600" dirty="0" smtClean="0"/>
              <a:t>一条路由不是无谷的：这意味着路径是伪造的，或者存在路由泄露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然而，无谷模型是对现实的一种抽象，并非</a:t>
            </a:r>
            <a:r>
              <a:rPr kumimoji="1" lang="en-US" altLang="zh-CN" sz="1400" dirty="0" smtClean="0"/>
              <a:t>100%</a:t>
            </a:r>
            <a:r>
              <a:rPr kumimoji="1" lang="zh-CN" altLang="en-US" sz="1400" dirty="0" smtClean="0"/>
              <a:t>符合，例如两个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在不同地区的关系可能不同，据说中国电信在中国地区是其他</a:t>
            </a:r>
            <a:r>
              <a:rPr kumimoji="1" lang="en-US" altLang="zh-CN" sz="1400" dirty="0" smtClean="0"/>
              <a:t>Tier1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ISP</a:t>
            </a:r>
            <a:r>
              <a:rPr kumimoji="1" lang="zh-CN" altLang="en-US" sz="1400" dirty="0" smtClean="0"/>
              <a:t>的</a:t>
            </a:r>
            <a:r>
              <a:rPr kumimoji="1" lang="en-US" altLang="zh-CN" sz="1400" dirty="0" smtClean="0"/>
              <a:t>Provider</a:t>
            </a:r>
            <a:r>
              <a:rPr kumimoji="1" lang="zh-CN" altLang="en-US" sz="1400" dirty="0" smtClean="0"/>
              <a:t>，在国外是</a:t>
            </a:r>
            <a:r>
              <a:rPr kumimoji="1" lang="en-US" altLang="zh-CN" sz="1400" dirty="0" smtClean="0"/>
              <a:t>Customer</a:t>
            </a:r>
          </a:p>
          <a:p>
            <a:pPr lvl="2"/>
            <a:r>
              <a:rPr kumimoji="1" lang="zh-CN" altLang="en-US" sz="1400" dirty="0" smtClean="0"/>
              <a:t>或者，已有链接发生了问题，路由切换到用于备份的隐藏链接上，该链接之前未出现过</a:t>
            </a:r>
            <a:endParaRPr kumimoji="1" lang="en-US" altLang="zh-CN" sz="1400" dirty="0" smtClean="0"/>
          </a:p>
          <a:p>
            <a:pPr lvl="1"/>
            <a:r>
              <a:rPr kumimoji="1" lang="en-US" altLang="zh-CN" sz="1600" dirty="0" smtClean="0"/>
              <a:t>BGP</a:t>
            </a:r>
            <a:r>
              <a:rPr kumimoji="1" lang="zh-CN" altLang="en-US" sz="1600" dirty="0" smtClean="0"/>
              <a:t>路由和由</a:t>
            </a:r>
            <a:r>
              <a:rPr kumimoji="1" lang="en-US" altLang="zh-CN" sz="1600" dirty="0" err="1" smtClean="0"/>
              <a:t>traceroute</a:t>
            </a:r>
            <a:r>
              <a:rPr kumimoji="1" lang="zh-CN" altLang="en-US" sz="1600" dirty="0" smtClean="0"/>
              <a:t>发现的路径之间存在显著不同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然而，攻击者可以篡改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头部的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值，增加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以“跳过”攻击者的网络，或者伪造应答包的源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地址</a:t>
            </a:r>
            <a:endParaRPr kumimoji="1" lang="en-US" altLang="zh-CN" sz="1400" dirty="0" smtClean="0"/>
          </a:p>
          <a:p>
            <a:pPr lvl="2"/>
            <a:r>
              <a:rPr kumimoji="1" lang="zh-CN" altLang="en-US" sz="1400" dirty="0" smtClean="0"/>
              <a:t>另外，由于多种原因，</a:t>
            </a:r>
            <a:r>
              <a:rPr kumimoji="1" lang="en-US" altLang="zh-CN" sz="1400" dirty="0" smtClean="0"/>
              <a:t>BGP</a:t>
            </a:r>
            <a:r>
              <a:rPr kumimoji="1" lang="zh-CN" altLang="en-US" sz="1400" dirty="0" smtClean="0"/>
              <a:t>路由与实际</a:t>
            </a:r>
            <a:r>
              <a:rPr kumimoji="1" lang="en-US" altLang="zh-CN" sz="1400" dirty="0" err="1" smtClean="0"/>
              <a:t>traceroute</a:t>
            </a:r>
            <a:r>
              <a:rPr kumimoji="1" lang="zh-CN" altLang="en-US" sz="1400" dirty="0" smtClean="0"/>
              <a:t>经过路由可能不同</a:t>
            </a:r>
            <a:endParaRPr kumimoji="1" lang="en-US" altLang="zh-CN" sz="1400" dirty="0" smtClean="0"/>
          </a:p>
          <a:p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是相对的，任何对策都无法完全区别出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和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正常</a:t>
            </a:r>
            <a:r>
              <a:rPr kumimoji="1" lang="en-US" altLang="zh-CN" sz="2000" dirty="0" smtClean="0"/>
              <a:t>”</a:t>
            </a:r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426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基于密码学的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从体系结构上看，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安全的关键在于保护信息的完整性和真实性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起源验证</a:t>
            </a:r>
            <a:r>
              <a:rPr kumimoji="1" lang="en-US" altLang="zh-CN" sz="2000" dirty="0" smtClean="0"/>
              <a:t>(Origin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：保护前缀和起源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的对应关系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smtClean="0"/>
              <a:t>RPKI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Resource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PKI</a:t>
            </a:r>
            <a:r>
              <a:rPr kumimoji="1" lang="zh-CN" altLang="en-US" sz="1600" dirty="0" smtClean="0"/>
              <a:t>）</a:t>
            </a:r>
            <a:r>
              <a:rPr kumimoji="1" lang="en-US" altLang="zh-CN" sz="1600" dirty="0" smtClean="0"/>
              <a:t>[RFC6480~RFC6493, RFC7128]</a:t>
            </a:r>
          </a:p>
          <a:p>
            <a:pPr lvl="1"/>
            <a:endParaRPr kumimoji="1" lang="en-US" altLang="zh-CN" sz="1600" dirty="0" smtClean="0"/>
          </a:p>
          <a:p>
            <a:r>
              <a:rPr kumimoji="1" lang="zh-CN" altLang="en-US" sz="2000" dirty="0" smtClean="0"/>
              <a:t>路径验证</a:t>
            </a:r>
            <a:r>
              <a:rPr kumimoji="1" lang="en-US" altLang="zh-CN" sz="2000" dirty="0" smtClean="0"/>
              <a:t>(Path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：保护整条路径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err="1" smtClean="0"/>
              <a:t>BGPsec</a:t>
            </a:r>
            <a:r>
              <a:rPr kumimoji="1" lang="en-US" altLang="zh-CN" sz="1600" dirty="0" smtClean="0"/>
              <a:t> [draft</a:t>
            </a:r>
            <a:r>
              <a:rPr kumimoji="1" lang="en-US" altLang="zh-CN" sz="1600" dirty="0"/>
              <a:t>-ietf-sidr-bgpsec-protocol-</a:t>
            </a:r>
            <a:r>
              <a:rPr kumimoji="1" lang="en-US" altLang="zh-CN" sz="1600" dirty="0" smtClean="0"/>
              <a:t>13]</a:t>
            </a:r>
          </a:p>
          <a:p>
            <a:pPr lvl="1"/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datatracker.ietf.org</a:t>
            </a:r>
            <a:r>
              <a:rPr kumimoji="1" lang="en-US" altLang="zh-CN" sz="1600" dirty="0"/>
              <a:t>/doc/draft-</a:t>
            </a:r>
            <a:r>
              <a:rPr kumimoji="1" lang="en-US" altLang="zh-CN" sz="1600" dirty="0" err="1"/>
              <a:t>ietf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sidr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bgpsec</a:t>
            </a:r>
            <a:r>
              <a:rPr kumimoji="1" lang="en-US" altLang="zh-CN" sz="1600" dirty="0"/>
              <a:t>-protocol/</a:t>
            </a:r>
            <a:endParaRPr kumimoji="1" lang="en-US" altLang="zh-CN" sz="1600" dirty="0" smtClean="0"/>
          </a:p>
          <a:p>
            <a:endParaRPr kumimoji="1" lang="en-US" altLang="zh-CN" sz="2000" dirty="0" smtClean="0"/>
          </a:p>
          <a:p>
            <a:r>
              <a:rPr kumimoji="1" lang="en-US" altLang="en-US" sz="2000" dirty="0" err="1" smtClean="0"/>
              <a:t>其他BGP安全方案参考</a:t>
            </a:r>
            <a:r>
              <a:rPr kumimoji="1" lang="en-US" altLang="zh-CN" sz="2000" dirty="0"/>
              <a:t>[</a:t>
            </a:r>
            <a:r>
              <a:rPr lang="en-US" altLang="zh-CN" sz="2000" dirty="0"/>
              <a:t>A Survey of BGP Security Issues and Solutions PIEEE 10</a:t>
            </a:r>
            <a:r>
              <a:rPr kumimoji="1" lang="en-US" altLang="zh-CN" sz="2000" dirty="0"/>
              <a:t>]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4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2011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级拓扑图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737" y="1181100"/>
            <a:ext cx="6480525" cy="53990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271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密码学哈希函数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kumimoji="1" lang="zh-CN" altLang="en-US" sz="2000" dirty="0" smtClean="0"/>
              <a:t>哈希函数：输入任意长度数据，压缩输出固定长度数据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抗冲撞</a:t>
            </a:r>
            <a:r>
              <a:rPr kumimoji="1" lang="en-US" altLang="zh-CN" sz="2000" dirty="0" smtClean="0"/>
              <a:t>(</a:t>
            </a:r>
            <a:r>
              <a:rPr lang="en-US" altLang="zh-CN" sz="2000" b="1" dirty="0" smtClean="0"/>
              <a:t>Collision resistance)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It is hard to find (</a:t>
            </a:r>
            <a:r>
              <a:rPr lang="en-US" altLang="zh-CN" sz="2000" i="1" dirty="0"/>
              <a:t>x</a:t>
            </a:r>
            <a:r>
              <a:rPr lang="en-US" altLang="zh-CN" sz="2000" dirty="0"/>
              <a:t>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′),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 </a:t>
            </a:r>
            <a:r>
              <a:rPr lang="en-US" altLang="zh-CN" sz="2000" dirty="0" smtClean="0"/>
              <a:t>≠ </a:t>
            </a:r>
            <a:r>
              <a:rPr lang="en-US" altLang="zh-CN" sz="2000" i="1" dirty="0"/>
              <a:t>x </a:t>
            </a:r>
            <a:r>
              <a:rPr lang="en-US" altLang="zh-CN" sz="2000" dirty="0"/>
              <a:t>such that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=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000" dirty="0" smtClean="0"/>
              <a:t>单项函数</a:t>
            </a:r>
            <a:r>
              <a:rPr lang="en-US" altLang="zh-CN" sz="2000" dirty="0" smtClean="0"/>
              <a:t>(one-way)</a:t>
            </a:r>
            <a:r>
              <a:rPr lang="zh-CN" altLang="en-US" sz="2000" dirty="0" smtClean="0"/>
              <a:t>：给定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难以获得</a:t>
            </a:r>
            <a:r>
              <a:rPr lang="en-US" altLang="zh-CN" sz="2000" i="1" dirty="0" smtClean="0"/>
              <a:t>x</a:t>
            </a:r>
            <a:endParaRPr lang="en-US" altLang="zh-CN" sz="2000" dirty="0" smtClean="0"/>
          </a:p>
          <a:p>
            <a:r>
              <a:rPr kumimoji="1" lang="zh-CN" altLang="en-US" sz="2000" dirty="0" smtClean="0"/>
              <a:t>应用：</a:t>
            </a:r>
            <a:endParaRPr kumimoji="1" lang="en-US" altLang="zh-CN" sz="2000" dirty="0" smtClean="0"/>
          </a:p>
          <a:p>
            <a:pPr lvl="1"/>
            <a:r>
              <a:rPr lang="zh-CN" altLang="en-US" sz="1600" dirty="0" smtClean="0"/>
              <a:t>消息摘要</a:t>
            </a:r>
            <a:r>
              <a:rPr lang="en-US" altLang="zh-CN" sz="1600" dirty="0" smtClean="0"/>
              <a:t>(digest)</a:t>
            </a:r>
            <a:r>
              <a:rPr lang="zh-CN" altLang="zh-CN" sz="1600" dirty="0" smtClean="0"/>
              <a:t>：</a:t>
            </a:r>
            <a:r>
              <a:rPr lang="zh-CN" altLang="en-US" sz="1600" dirty="0" smtClean="0"/>
              <a:t>哈希函数将消息与哈希值绑定在一起，已知消息的哈希值，可检测获得消息是否被改动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可先隐藏消息，之后验证</a:t>
            </a: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承诺协议）</a:t>
            </a:r>
          </a:p>
          <a:p>
            <a:pPr lvl="1"/>
            <a:r>
              <a:rPr kumimoji="1" lang="zh-CN" altLang="en-US" sz="1600" dirty="0" smtClean="0"/>
              <a:t>将消息压缩（减小），提高后续处理性能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7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加盐</a:t>
            </a:r>
            <a:r>
              <a:rPr kumimoji="1" lang="en-US" altLang="zh-CN" dirty="0" smtClean="0"/>
              <a:t>(Salted)</a:t>
            </a:r>
            <a:r>
              <a:rPr kumimoji="1" lang="zh-CN" altLang="en-US" dirty="0" smtClean="0"/>
              <a:t>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lang="zh-CN" altLang="en-US" sz="2000" dirty="0" smtClean="0"/>
              <a:t>通常情况下，有意义的消息都是有规律的</a:t>
            </a:r>
            <a:r>
              <a:rPr lang="zh-CN" altLang="zh-CN" sz="2000" dirty="0" smtClean="0"/>
              <a:t>（</a:t>
            </a:r>
            <a:r>
              <a:rPr lang="zh-CN" altLang="en-US" sz="2000" dirty="0" smtClean="0"/>
              <a:t>随机性不足）</a:t>
            </a:r>
            <a:endParaRPr lang="en-US" altLang="zh-CN" sz="2000" dirty="0" smtClean="0"/>
          </a:p>
          <a:p>
            <a:r>
              <a:rPr lang="zh-CN" altLang="en-US" sz="2000" dirty="0" smtClean="0"/>
              <a:t>字典攻击：攻击者构造一个包含常见消息的字典，预先计算字典中消息的哈希值。当获得一个未知消息的哈希值时，在字典中查询该哈希值，从而得到对对应消息</a:t>
            </a:r>
            <a:endParaRPr lang="en-US" altLang="zh-CN" sz="2000" dirty="0" smtClean="0"/>
          </a:p>
          <a:p>
            <a:r>
              <a:rPr lang="zh-CN" altLang="en-US" sz="2000" dirty="0" smtClean="0"/>
              <a:t>盐</a:t>
            </a:r>
            <a:r>
              <a:rPr lang="en-US" altLang="zh-CN" sz="2000" dirty="0" smtClean="0"/>
              <a:t>(salt)</a:t>
            </a:r>
            <a:r>
              <a:rPr lang="zh-CN" altLang="en-US" sz="2000" dirty="0" smtClean="0"/>
              <a:t>：一个非保密的随机串，用于增加消息的随机性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加盐哈希函数：在消息中加入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，增加消息随机性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对抗字典攻击：预先构造的字典无效，攻击者需重新根据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计算整个字典</a:t>
            </a:r>
            <a:endParaRPr lang="en-US" altLang="zh-CN" sz="2000" dirty="0" smtClean="0"/>
          </a:p>
          <a:p>
            <a:pPr marL="0" lvl="1" indent="0"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95" y="2522047"/>
            <a:ext cx="964228" cy="31743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Arial Black"/>
                <a:cs typeface="Arial Black"/>
              </a:rPr>
              <a:t>Salt</a:t>
            </a:r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35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数字签名</a:t>
            </a:r>
            <a:r>
              <a:rPr kumimoji="1" lang="en-US" altLang="zh-CN" dirty="0" smtClean="0"/>
              <a:t>(Digital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58646"/>
            <a:ext cx="8229600" cy="3233352"/>
          </a:xfrm>
        </p:spPr>
        <p:txBody>
          <a:bodyPr/>
          <a:lstStyle/>
          <a:p>
            <a:r>
              <a:rPr kumimoji="1" lang="zh-CN" altLang="en-US" sz="2000" dirty="0" smtClean="0"/>
              <a:t>数字签名</a:t>
            </a:r>
            <a:r>
              <a:rPr kumimoji="1" lang="en-US" altLang="zh-CN" sz="2000" dirty="0" smtClean="0"/>
              <a:t>:</a:t>
            </a:r>
            <a:endParaRPr kumimoji="1" lang="en-US" altLang="zh-CN" sz="2000" dirty="0"/>
          </a:p>
          <a:p>
            <a:pPr lvl="1"/>
            <a:r>
              <a:rPr kumimoji="1" lang="zh-CN" altLang="en-US" sz="1600" dirty="0" smtClean="0"/>
              <a:t>秘钥生成：签名者生成一对公钥和私钥，私钥需要保密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签名：签名者以消息和私钥为输入，输出签名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验证：任何人用消息、签名和公钥为输入，可验证签名是否由消息和私钥产生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数字签名实现了信息真实性、完整性、不可抵赖性：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真实性</a:t>
            </a:r>
            <a:r>
              <a:rPr kumimoji="1" lang="en-US" altLang="zh-CN" sz="1600" dirty="0" smtClean="0"/>
              <a:t>(Authentication)</a:t>
            </a:r>
            <a:r>
              <a:rPr kumimoji="1" lang="zh-CN" altLang="en-US" sz="1600" dirty="0" smtClean="0"/>
              <a:t>：证明消息源是私钥的拥有者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完整性</a:t>
            </a:r>
            <a:r>
              <a:rPr kumimoji="1" lang="en-US" altLang="zh-CN" sz="1600" dirty="0" smtClean="0"/>
              <a:t>(Integrity)</a:t>
            </a:r>
            <a:r>
              <a:rPr kumimoji="1" lang="zh-CN" altLang="en-US" sz="1600" dirty="0" smtClean="0"/>
              <a:t>：证明消息未被篡改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不可抵赖</a:t>
            </a:r>
            <a:r>
              <a:rPr kumimoji="1" lang="en-US" altLang="zh-CN" sz="1600" dirty="0" smtClean="0"/>
              <a:t>(Non-repudiation)</a:t>
            </a:r>
            <a:r>
              <a:rPr kumimoji="1" lang="zh-CN" altLang="en-US" sz="1600" dirty="0" smtClean="0"/>
              <a:t>：消息源不能否认发送过消息</a:t>
            </a:r>
            <a:endParaRPr kumimoji="1" lang="en-US" altLang="zh-CN" sz="1600" dirty="0"/>
          </a:p>
          <a:p>
            <a:r>
              <a:rPr kumimoji="1" lang="zh-CN" altLang="en-US" sz="2000" dirty="0" smtClean="0"/>
              <a:t>为提高签名和验证效率，先将消息经过哈希函数压缩</a:t>
            </a:r>
            <a:endParaRPr kumimoji="1" lang="en-US" altLang="zh-CN" sz="2000" dirty="0" smtClean="0"/>
          </a:p>
          <a:p>
            <a:r>
              <a:rPr kumimoji="1" lang="zh-CN" altLang="en-US" sz="2000" dirty="0" smtClean="0">
                <a:solidFill>
                  <a:srgbClr val="FF6600"/>
                </a:solidFill>
              </a:rPr>
              <a:t>问题：如何安全地获得公钥？</a:t>
            </a:r>
            <a:endParaRPr kumimoji="1" lang="zh-CN" altLang="en-US" sz="2000" dirty="0">
              <a:solidFill>
                <a:srgbClr val="FF66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85129" y="11834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545496" y="1935349"/>
            <a:ext cx="2676902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336732" y="1600753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031460" y="1241099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11" name="椭圆 10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25" name="直线连接符 24"/>
          <p:cNvCxnSpPr/>
          <p:nvPr/>
        </p:nvCxnSpPr>
        <p:spPr>
          <a:xfrm>
            <a:off x="5180121" y="1935349"/>
            <a:ext cx="2676902" cy="1080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971357" y="1611554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3754" y="1201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660085" y="1262890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" name="椭圆 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0" name="肘形连接符 29"/>
          <p:cNvCxnSpPr>
            <a:endCxn id="26" idx="2"/>
          </p:cNvCxnSpPr>
          <p:nvPr/>
        </p:nvCxnSpPr>
        <p:spPr>
          <a:xfrm rot="16200000" flipH="1">
            <a:off x="3727301" y="-427144"/>
            <a:ext cx="92761" cy="5414092"/>
          </a:xfrm>
          <a:prstGeom prst="bentConnector3">
            <a:avLst>
              <a:gd name="adj1" fmla="val 668583"/>
            </a:avLst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703144" y="1220406"/>
            <a:ext cx="1201797" cy="145148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消息是否真实？</a:t>
            </a:r>
            <a:endParaRPr kumimoji="1" lang="en-US" altLang="zh-CN" dirty="0" smtClean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折角形 28"/>
          <p:cNvSpPr/>
          <p:nvPr/>
        </p:nvSpPr>
        <p:spPr>
          <a:xfrm>
            <a:off x="4169188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619270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0110101010001</a:t>
            </a:r>
            <a:endParaRPr kumimoji="1" lang="zh-CN" altLang="en-US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09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en-US" altLang="en-US" dirty="0" smtClean="0"/>
              <a:t>数字</a:t>
            </a:r>
            <a:r>
              <a:rPr kumimoji="1" lang="zh-CN" altLang="en-US" dirty="0" smtClean="0"/>
              <a:t>证书</a:t>
            </a:r>
            <a:r>
              <a:rPr kumimoji="1" lang="en-US" altLang="zh-CN" dirty="0" smtClean="0"/>
              <a:t>(certificate)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zh-CN" altLang="en-US" dirty="0" smtClean="0"/>
              <a:t>数字证书：证明一个公钥所有权：</a:t>
            </a:r>
            <a:r>
              <a:rPr kumimoji="1" lang="en-US" altLang="zh-CN" dirty="0"/>
              <a:t>Alice’s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证书权威</a:t>
            </a:r>
            <a:r>
              <a:rPr kumimoji="1" lang="en-US" altLang="zh-CN" dirty="0" smtClean="0"/>
              <a:t>(CA)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都相</a:t>
            </a:r>
            <a:r>
              <a:rPr kumimoji="1" lang="zh-CN" altLang="en-US" dirty="0" smtClean="0"/>
              <a:t>信的可信第三方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Alice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将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，获得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签名的证书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：收到证书后，用</a:t>
            </a:r>
            <a:r>
              <a:rPr kumimoji="1" lang="en-US" altLang="zh-CN" dirty="0" smtClean="0"/>
              <a:t>PK</a:t>
            </a:r>
            <a:r>
              <a:rPr kumimoji="1" lang="en-US" altLang="zh-CN" baseline="-25000" dirty="0" smtClean="0"/>
              <a:t>CA</a:t>
            </a:r>
            <a:r>
              <a:rPr kumimoji="1" lang="zh-CN" altLang="en-US" dirty="0" smtClean="0"/>
              <a:t>验证证书，确认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的真实性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4137337" y="1171168"/>
            <a:ext cx="328708" cy="634506"/>
            <a:chOff x="7336117" y="1996734"/>
            <a:chExt cx="478118" cy="922912"/>
          </a:xfrm>
        </p:grpSpPr>
        <p:sp>
          <p:nvSpPr>
            <p:cNvPr id="11" name="椭圆 10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885576" y="2422277"/>
            <a:ext cx="328708" cy="634506"/>
            <a:chOff x="7336117" y="1996734"/>
            <a:chExt cx="478118" cy="922912"/>
          </a:xfrm>
          <a:solidFill>
            <a:schemeClr val="accent1"/>
          </a:solidFill>
        </p:grpSpPr>
        <p:sp>
          <p:nvSpPr>
            <p:cNvPr id="15" name="椭圆 14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530822" y="2422277"/>
            <a:ext cx="328708" cy="634506"/>
            <a:chOff x="7336117" y="1996734"/>
            <a:chExt cx="478118" cy="922912"/>
          </a:xfrm>
          <a:solidFill>
            <a:srgbClr val="008000"/>
          </a:solidFill>
        </p:grpSpPr>
        <p:sp>
          <p:nvSpPr>
            <p:cNvPr id="18" name="椭圆 17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49058" y="1883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5262" y="3080507"/>
            <a:ext cx="71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Alice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83338" y="3080507"/>
            <a:ext cx="6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Bob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2411925" y="3056783"/>
            <a:ext cx="3971413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组 54"/>
          <p:cNvGrpSpPr/>
          <p:nvPr/>
        </p:nvGrpSpPr>
        <p:grpSpPr>
          <a:xfrm>
            <a:off x="7007014" y="2432773"/>
            <a:ext cx="683638" cy="1018401"/>
            <a:chOff x="6323376" y="1385356"/>
            <a:chExt cx="683638" cy="1018401"/>
          </a:xfrm>
        </p:grpSpPr>
        <p:grpSp>
          <p:nvGrpSpPr>
            <p:cNvPr id="6" name="组 5"/>
            <p:cNvGrpSpPr/>
            <p:nvPr/>
          </p:nvGrpSpPr>
          <p:grpSpPr>
            <a:xfrm>
              <a:off x="6507184" y="1385356"/>
              <a:ext cx="330012" cy="616603"/>
              <a:chOff x="4049059" y="1703294"/>
              <a:chExt cx="567765" cy="1060824"/>
            </a:xfrm>
            <a:solidFill>
              <a:srgbClr val="0080FF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323376" y="2034425"/>
              <a:ext cx="68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smtClean="0">
                  <a:latin typeface="微软雅黑"/>
                  <a:ea typeface="微软雅黑"/>
                  <a:cs typeface="微软雅黑"/>
                </a:rPr>
                <a:t>CA</a:t>
              </a:r>
              <a:endParaRPr kumimoji="1" lang="zh-CN" altLang="en-US" baseline="-25000" dirty="0">
                <a:latin typeface="微软雅黑"/>
                <a:ea typeface="微软雅黑"/>
                <a:cs typeface="微软雅黑"/>
              </a:endParaRPr>
            </a:p>
          </p:txBody>
        </p:sp>
      </p:grpSp>
      <p:cxnSp>
        <p:nvCxnSpPr>
          <p:cNvPr id="34" name="直线连接符 33"/>
          <p:cNvCxnSpPr>
            <a:stCxn id="20" idx="1"/>
          </p:cNvCxnSpPr>
          <p:nvPr/>
        </p:nvCxnSpPr>
        <p:spPr>
          <a:xfrm flipH="1">
            <a:off x="2411925" y="2068262"/>
            <a:ext cx="1637133" cy="764974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411925" y="1689315"/>
            <a:ext cx="1637133" cy="732962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组 53"/>
          <p:cNvGrpSpPr/>
          <p:nvPr/>
        </p:nvGrpSpPr>
        <p:grpSpPr>
          <a:xfrm>
            <a:off x="2579977" y="1065654"/>
            <a:ext cx="827082" cy="1021523"/>
            <a:chOff x="2126368" y="1181358"/>
            <a:chExt cx="827082" cy="1021523"/>
          </a:xfrm>
        </p:grpSpPr>
        <p:grpSp>
          <p:nvGrpSpPr>
            <p:cNvPr id="48" name="组 47"/>
            <p:cNvGrpSpPr/>
            <p:nvPr/>
          </p:nvGrpSpPr>
          <p:grpSpPr>
            <a:xfrm>
              <a:off x="2299180" y="1181358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126368" y="1833549"/>
              <a:ext cx="82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err="1" smtClean="0">
                  <a:latin typeface="微软雅黑"/>
                  <a:ea typeface="微软雅黑"/>
                  <a:cs typeface="微软雅黑"/>
                </a:rPr>
                <a:t>Alice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56" name="圆角矩形标注 55"/>
          <p:cNvSpPr/>
          <p:nvPr/>
        </p:nvSpPr>
        <p:spPr>
          <a:xfrm>
            <a:off x="7250912" y="2614790"/>
            <a:ext cx="1698851" cy="521723"/>
          </a:xfrm>
          <a:prstGeom prst="wedgeRoundRectCallout">
            <a:avLst>
              <a:gd name="adj1" fmla="val -59770"/>
              <a:gd name="adj2" fmla="val 1554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Alice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真实性？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3" name="组 62"/>
          <p:cNvGrpSpPr/>
          <p:nvPr/>
        </p:nvGrpSpPr>
        <p:grpSpPr>
          <a:xfrm>
            <a:off x="3860550" y="2510050"/>
            <a:ext cx="1446137" cy="1302333"/>
            <a:chOff x="3860550" y="2510050"/>
            <a:chExt cx="1446137" cy="1302333"/>
          </a:xfrm>
        </p:grpSpPr>
        <p:sp>
          <p:nvSpPr>
            <p:cNvPr id="57" name="折角形 56"/>
            <p:cNvSpPr/>
            <p:nvPr/>
          </p:nvSpPr>
          <p:spPr>
            <a:xfrm>
              <a:off x="3860550" y="2510050"/>
              <a:ext cx="1100573" cy="1074379"/>
            </a:xfrm>
            <a:prstGeom prst="foldedCorner">
              <a:avLst>
                <a:gd name="adj" fmla="val 26471"/>
              </a:avLst>
            </a:prstGeom>
            <a:solidFill>
              <a:schemeClr val="bg1"/>
            </a:solidFill>
            <a:ln w="3810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103154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endParaRPr kumimoji="1" lang="zh-CN" altLang="en-US" dirty="0" smtClean="0">
                <a:solidFill>
                  <a:srgbClr val="103154"/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4631051" y="2790860"/>
              <a:ext cx="675636" cy="1021523"/>
              <a:chOff x="2698590" y="2833236"/>
              <a:chExt cx="675636" cy="1021523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2871402" y="2833236"/>
                <a:ext cx="330012" cy="616603"/>
                <a:chOff x="4049059" y="1703294"/>
                <a:chExt cx="567765" cy="1060824"/>
              </a:xfrm>
              <a:solidFill>
                <a:srgbClr val="FF0000"/>
              </a:solidFill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049059" y="1703294"/>
                  <a:ext cx="567765" cy="433294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235823" y="2032000"/>
                  <a:ext cx="194236" cy="73211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4332941" y="2472764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4332941" y="2226235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2698590" y="3485427"/>
                <a:ext cx="67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微软雅黑"/>
                    <a:ea typeface="微软雅黑"/>
                    <a:cs typeface="微软雅黑"/>
                  </a:rPr>
                  <a:t>SK</a:t>
                </a:r>
                <a:r>
                  <a:rPr kumimoji="1" lang="en-US" altLang="zh-CN" baseline="-25000" dirty="0" smtClean="0">
                    <a:latin typeface="微软雅黑"/>
                    <a:ea typeface="微软雅黑"/>
                    <a:cs typeface="微软雅黑"/>
                  </a:rPr>
                  <a:t>CA</a:t>
                </a:r>
                <a:endParaRPr kumimoji="1" lang="zh-CN" altLang="en-US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4152745" y="2729277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9" name="椭圆 5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endCxn id="61" idx="1"/>
          </p:cNvCxnSpPr>
          <p:nvPr/>
        </p:nvCxnSpPr>
        <p:spPr>
          <a:xfrm>
            <a:off x="2217868" y="2057647"/>
            <a:ext cx="4448173" cy="3837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折角形 34"/>
          <p:cNvSpPr/>
          <p:nvPr/>
        </p:nvSpPr>
        <p:spPr>
          <a:xfrm>
            <a:off x="3237884" y="1538940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0" name="折角形 59"/>
          <p:cNvSpPr/>
          <p:nvPr/>
        </p:nvSpPr>
        <p:spPr>
          <a:xfrm>
            <a:off x="4976624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1" name="折角形 60"/>
          <p:cNvSpPr/>
          <p:nvPr/>
        </p:nvSpPr>
        <p:spPr>
          <a:xfrm>
            <a:off x="6666041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公钥基础设施</a:t>
            </a:r>
            <a:r>
              <a:rPr kumimoji="1" lang="en-US" altLang="zh-CN" dirty="0" smtClean="0"/>
              <a:t>(PKI)</a:t>
            </a:r>
            <a:r>
              <a:rPr kumimoji="1" lang="zh-CN" altLang="en-US" dirty="0" smtClean="0"/>
              <a:t>提供认证链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：一套提供基于数字签名的公钥认证的软硬件集合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认证链：以一个公钥为起点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信任锚，</a:t>
            </a:r>
            <a:r>
              <a:rPr kumimoji="1" lang="en-US" altLang="zh-CN" sz="2000" dirty="0" smtClean="0"/>
              <a:t>Trust Anchor)</a:t>
            </a:r>
            <a:r>
              <a:rPr kumimoji="1" lang="zh-CN" altLang="en-US" sz="2000" dirty="0" smtClean="0"/>
              <a:t>，对下一个公钥证书进行认证，被认证的公钥用来对再下一个证书进行认证，如此认证下去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中只需要安全发布</a:t>
            </a:r>
            <a:r>
              <a:rPr kumimoji="1" lang="zh-CN" altLang="en-US" sz="2000" dirty="0"/>
              <a:t>信任锚</a:t>
            </a:r>
            <a:r>
              <a:rPr kumimoji="1" lang="zh-CN" altLang="en-US" sz="2000" dirty="0" smtClean="0"/>
              <a:t>，就可以实现所有其他公钥的安全发布</a:t>
            </a:r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501526" y="1577927"/>
            <a:ext cx="330012" cy="616603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7" name="椭圆 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17718" y="2226996"/>
            <a:ext cx="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6958235" y="1610393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785423" y="2262584"/>
            <a:ext cx="5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D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1809985" y="1577927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0" name="椭圆 4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637173" y="2230118"/>
            <a:ext cx="58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212369" y="1610393"/>
            <a:ext cx="330012" cy="616603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47" name="椭圆 4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28561" y="2259462"/>
            <a:ext cx="57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4015193" y="1417005"/>
            <a:ext cx="274181" cy="512288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3" name="椭圆 6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5753933" y="1447780"/>
            <a:ext cx="274181" cy="512288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68" name="椭圆 6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2" name="组 71"/>
          <p:cNvGrpSpPr/>
          <p:nvPr/>
        </p:nvGrpSpPr>
        <p:grpSpPr>
          <a:xfrm>
            <a:off x="7443350" y="1444540"/>
            <a:ext cx="274181" cy="512288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73" name="椭圆 7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865936" y="1115202"/>
            <a:ext cx="57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021" y="1132101"/>
            <a:ext cx="56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274405" y="1159585"/>
            <a:ext cx="5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37846" y="1105742"/>
            <a:ext cx="139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Trust Anchor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54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216268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66846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7049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70983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500221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311154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92277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92277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415291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68524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420988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63460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65660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51733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421721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34979" y="1510670"/>
            <a:ext cx="2048303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5092856" y="3012406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3187944" y="354168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0" name="椭圆 3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5" name="椭圆 5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2508648" y="2854065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5" name="椭圆 6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0" name="椭圆 6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457200" y="909142"/>
            <a:ext cx="8229600" cy="544431"/>
          </a:xfrm>
        </p:spPr>
        <p:txBody>
          <a:bodyPr/>
          <a:lstStyle/>
          <a:p>
            <a:r>
              <a:rPr kumimoji="1" lang="zh-CN" altLang="en-US" sz="2000" dirty="0" smtClean="0"/>
              <a:t>基于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</a:t>
            </a:r>
            <a:r>
              <a:rPr kumimoji="1" lang="en-US" altLang="zh-CN" sz="2000" dirty="0" smtClean="0"/>
              <a:t>/ASN</a:t>
            </a:r>
            <a:r>
              <a:rPr kumimoji="1" lang="zh-CN" altLang="en-US" sz="2000" dirty="0" smtClean="0"/>
              <a:t>分配结构建立</a:t>
            </a:r>
            <a:r>
              <a:rPr kumimoji="1" lang="en-US" altLang="zh-CN" sz="2000" dirty="0" smtClean="0"/>
              <a:t>PKI</a:t>
            </a:r>
          </a:p>
          <a:p>
            <a:r>
              <a:rPr kumimoji="1" lang="zh-CN" altLang="en-US" sz="2000" dirty="0" smtClean="0"/>
              <a:t>绑定“标识符资源和所有者的公钥”</a:t>
            </a:r>
            <a:endParaRPr kumimoji="1" lang="en-US" altLang="zh-CN" sz="2000" dirty="0" smtClean="0"/>
          </a:p>
        </p:txBody>
      </p:sp>
      <p:sp>
        <p:nvSpPr>
          <p:cNvPr id="7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grpSp>
        <p:nvGrpSpPr>
          <p:cNvPr id="76" name="组 75"/>
          <p:cNvGrpSpPr/>
          <p:nvPr/>
        </p:nvGrpSpPr>
        <p:grpSpPr>
          <a:xfrm>
            <a:off x="5437075" y="57163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7" name="椭圆 7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2467701" y="4968251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2" name="椭圆 81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676150" y="3680274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7" name="椭圆 8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3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043E-7 3.54003E-6 L 0.14139 -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4.50255E-6 L -3.87355E-7 -0.06941 " pathEditMode="relative" ptsTypes="AA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97 -0.00255 " pathEditMode="relative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41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体系结构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采用支持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地址和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号</a:t>
            </a:r>
            <a:r>
              <a:rPr kumimoji="1" lang="en-US" altLang="zh-CN" sz="2000" dirty="0" smtClean="0"/>
              <a:t>[RFC3779</a:t>
            </a:r>
            <a:r>
              <a:rPr kumimoji="1" lang="zh-CN" altLang="zh-CN" sz="2000" dirty="0" smtClean="0"/>
              <a:t>]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/>
              <a:t>X.509 PKI</a:t>
            </a:r>
            <a:r>
              <a:rPr kumimoji="1" lang="zh-CN" altLang="en-US" sz="2000" dirty="0"/>
              <a:t>证书</a:t>
            </a:r>
            <a:r>
              <a:rPr kumimoji="1" lang="en-US" altLang="zh-CN" sz="2000" dirty="0"/>
              <a:t>[</a:t>
            </a:r>
            <a:r>
              <a:rPr kumimoji="1" lang="en-US" altLang="zh-CN" sz="2000" dirty="0" smtClean="0"/>
              <a:t>RFC5280</a:t>
            </a:r>
            <a:r>
              <a:rPr kumimoji="1" lang="zh-CN" altLang="zh-CN" sz="2000" dirty="0"/>
              <a:t>]</a:t>
            </a:r>
            <a:endParaRPr kumimoji="1" lang="en-US" altLang="zh-CN" sz="2000" dirty="0" smtClean="0"/>
          </a:p>
          <a:p>
            <a:r>
              <a:rPr lang="zh-CN" altLang="en-US" sz="2000" dirty="0" smtClean="0"/>
              <a:t>三个组件：</a:t>
            </a:r>
            <a:endParaRPr lang="en-US" altLang="zh-CN" sz="2000" dirty="0"/>
          </a:p>
          <a:p>
            <a:pPr lvl="1"/>
            <a:r>
              <a:rPr lang="en-US" altLang="zh-CN" dirty="0" smtClean="0"/>
              <a:t>RPKI</a:t>
            </a:r>
            <a:r>
              <a:rPr lang="zh-CN" altLang="zh-CN" dirty="0" smtClean="0"/>
              <a:t>：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/</a:t>
            </a:r>
            <a:r>
              <a:rPr kumimoji="1" lang="zh-CN" altLang="en-US" dirty="0"/>
              <a:t>自治域号空间</a:t>
            </a:r>
            <a:r>
              <a:rPr kumimoji="1" lang="en-US" altLang="zh-CN" dirty="0"/>
              <a:t>(</a:t>
            </a:r>
            <a:r>
              <a:rPr kumimoji="1" lang="zh-CN" altLang="en-US" dirty="0"/>
              <a:t>资源</a:t>
            </a:r>
            <a:r>
              <a:rPr kumimoji="1" lang="en-US" altLang="zh-CN" dirty="0"/>
              <a:t>Resource)</a:t>
            </a:r>
            <a:r>
              <a:rPr kumimoji="1" lang="zh-CN" altLang="en-US" dirty="0"/>
              <a:t>分配的层次化结构上建立</a:t>
            </a:r>
            <a:r>
              <a:rPr kumimoji="1" lang="en-US" altLang="zh-CN" dirty="0" smtClean="0"/>
              <a:t>PKI</a:t>
            </a:r>
            <a:endParaRPr lang="en-US" altLang="zh-CN" dirty="0"/>
          </a:p>
          <a:p>
            <a:pPr lvl="1"/>
            <a:r>
              <a:rPr lang="en-US" altLang="zh-CN" dirty="0" smtClean="0"/>
              <a:t>ROA</a:t>
            </a:r>
            <a:r>
              <a:rPr lang="zh-CN" altLang="en-US" dirty="0" smtClean="0"/>
              <a:t>：</a:t>
            </a:r>
            <a:r>
              <a:rPr lang="en-US" altLang="zh-CN" dirty="0"/>
              <a:t>Route Origination</a:t>
            </a:r>
            <a:r>
              <a:rPr lang="zh-CN" altLang="en-US" dirty="0"/>
              <a:t> </a:t>
            </a:r>
            <a:r>
              <a:rPr lang="en-US" altLang="zh-CN" dirty="0"/>
              <a:t>Authorizations (ROAs)</a:t>
            </a:r>
            <a:r>
              <a:rPr lang="zh-CN" altLang="en-US" dirty="0"/>
              <a:t>绑定“资源标示符和资源拥有者的公钥”，而不包括资源拥有者的身份，因此，</a:t>
            </a:r>
            <a:r>
              <a:rPr lang="en-US" altLang="zh-CN" dirty="0"/>
              <a:t>provide authorization, but not</a:t>
            </a:r>
            <a:r>
              <a:rPr lang="zh-CN" altLang="en-US" dirty="0"/>
              <a:t> </a:t>
            </a:r>
            <a:r>
              <a:rPr lang="en-US" altLang="zh-CN" dirty="0"/>
              <a:t>authentication</a:t>
            </a:r>
          </a:p>
          <a:p>
            <a:pPr lvl="1"/>
            <a:r>
              <a:rPr lang="en-US" altLang="zh-CN" dirty="0" smtClean="0"/>
              <a:t>REPO</a:t>
            </a:r>
            <a:r>
              <a:rPr lang="zh-CN" altLang="en-US" dirty="0" smtClean="0"/>
              <a:t>：一个分布式信息库系统，负责保存</a:t>
            </a:r>
            <a:r>
              <a:rPr lang="en-US" altLang="zh-CN" dirty="0" smtClean="0"/>
              <a:t>PKI</a:t>
            </a:r>
            <a:r>
              <a:rPr lang="zh-CN" altLang="en-US" dirty="0" smtClean="0"/>
              <a:t>对象和</a:t>
            </a:r>
            <a:r>
              <a:rPr lang="en-US" altLang="zh-CN" dirty="0" smtClean="0"/>
              <a:t>ROA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REPO</a:t>
            </a:r>
            <a:r>
              <a:rPr lang="zh-CN" altLang="en-US" dirty="0" smtClean="0"/>
              <a:t>间通过</a:t>
            </a:r>
            <a:r>
              <a:rPr lang="en-US" altLang="zh-CN" dirty="0" err="1" smtClean="0"/>
              <a:t>Rsync</a:t>
            </a:r>
            <a:r>
              <a:rPr lang="zh-CN" altLang="en-US" dirty="0" smtClean="0"/>
              <a:t>同步</a:t>
            </a:r>
            <a:endParaRPr lang="en-US" altLang="zh-CN" dirty="0" smtClean="0"/>
          </a:p>
          <a:p>
            <a:pPr lvl="1"/>
            <a:endParaRPr kumimoji="1" lang="en-US" altLang="zh-CN" sz="2000" dirty="0"/>
          </a:p>
          <a:p>
            <a:r>
              <a:rPr kumimoji="1" lang="en-US" altLang="zh-CN" sz="2000" dirty="0" smtClean="0"/>
              <a:t>IAB</a:t>
            </a:r>
            <a:r>
              <a:rPr kumimoji="1" lang="zh-CN" altLang="en-US" sz="2000" dirty="0" smtClean="0"/>
              <a:t>对</a:t>
            </a:r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的评论</a:t>
            </a:r>
            <a:endParaRPr kumimoji="1" lang="en-US" altLang="zh-CN" sz="2000" dirty="0"/>
          </a:p>
          <a:p>
            <a:pPr lvl="1"/>
            <a:r>
              <a:rPr lang="en-US" altLang="zh-CN" sz="1600" dirty="0" smtClean="0"/>
              <a:t>1.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RPKI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have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single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authoritative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 </a:t>
            </a:r>
          </a:p>
          <a:p>
            <a:pPr lvl="1"/>
            <a:r>
              <a:rPr lang="zh-CN" altLang="zh-CN" sz="1600" dirty="0" smtClean="0"/>
              <a:t>2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aligned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with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registry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zh-CN" sz="1600" dirty="0" smtClean="0"/>
              <a:t> </a:t>
            </a:r>
            <a:r>
              <a:rPr lang="en-US" altLang="zh-CN" sz="1600" dirty="0" smtClean="0"/>
              <a:t>the allocation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hierarchy 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4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218352" y="2976315"/>
            <a:ext cx="1639528" cy="9812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Validator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(Cache)</a:t>
            </a:r>
          </a:p>
          <a:p>
            <a:pPr algn="ctr"/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4469" y="2976315"/>
            <a:ext cx="1101756" cy="956631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RPKI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REPO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3317" y="2976313"/>
            <a:ext cx="1466438" cy="9566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(Relying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Party)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0" name="直线箭头连接符 9"/>
          <p:cNvCxnSpPr>
            <a:stCxn id="6" idx="3"/>
            <a:endCxn id="5" idx="1"/>
          </p:cNvCxnSpPr>
          <p:nvPr/>
        </p:nvCxnSpPr>
        <p:spPr>
          <a:xfrm>
            <a:off x="1706225" y="3454631"/>
            <a:ext cx="1512127" cy="1233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3"/>
            <a:endCxn id="7" idx="1"/>
          </p:cNvCxnSpPr>
          <p:nvPr/>
        </p:nvCxnSpPr>
        <p:spPr>
          <a:xfrm flipV="1">
            <a:off x="4857880" y="3454630"/>
            <a:ext cx="1645437" cy="12331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932881" y="2393688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折角形 17"/>
          <p:cNvSpPr/>
          <p:nvPr/>
        </p:nvSpPr>
        <p:spPr>
          <a:xfrm>
            <a:off x="5107273" y="2389507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03317" y="1273005"/>
            <a:ext cx="1466438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0" name="直线箭头连接符 19"/>
          <p:cNvCxnSpPr>
            <a:stCxn id="19" idx="2"/>
            <a:endCxn id="7" idx="0"/>
          </p:cNvCxnSpPr>
          <p:nvPr/>
        </p:nvCxnSpPr>
        <p:spPr>
          <a:xfrm>
            <a:off x="7236536" y="1716093"/>
            <a:ext cx="0" cy="126022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折角形 22"/>
          <p:cNvSpPr/>
          <p:nvPr/>
        </p:nvSpPr>
        <p:spPr>
          <a:xfrm>
            <a:off x="7355118" y="1839716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Updates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4" name="直线箭头连接符 23"/>
          <p:cNvCxnSpPr>
            <a:stCxn id="7" idx="2"/>
            <a:endCxn id="27" idx="0"/>
          </p:cNvCxnSpPr>
          <p:nvPr/>
        </p:nvCxnSpPr>
        <p:spPr>
          <a:xfrm>
            <a:off x="7236536" y="3932946"/>
            <a:ext cx="1158" cy="850702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37447" y="47836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起源是否真实？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1799669" y="2144791"/>
            <a:ext cx="266424" cy="49779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7" name="线形标注 1 36"/>
          <p:cNvSpPr/>
          <p:nvPr/>
        </p:nvSpPr>
        <p:spPr>
          <a:xfrm>
            <a:off x="1894663" y="4511297"/>
            <a:ext cx="756503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rsync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107273" y="4514636"/>
            <a:ext cx="1134402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RPKI-RTR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线形标注 1 38"/>
          <p:cNvSpPr/>
          <p:nvPr/>
        </p:nvSpPr>
        <p:spPr>
          <a:xfrm>
            <a:off x="5503917" y="1412654"/>
            <a:ext cx="582128" cy="446069"/>
          </a:xfrm>
          <a:prstGeom prst="borderCallout1">
            <a:avLst>
              <a:gd name="adj1" fmla="val 46389"/>
              <a:gd name="adj2" fmla="val 101638"/>
              <a:gd name="adj3" fmla="val 220076"/>
              <a:gd name="adj4" fmla="val 28880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BGP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72331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主要概念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6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88838" y="2696249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0" name="椭圆 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4" name="圆角矩形标注 13"/>
          <p:cNvSpPr/>
          <p:nvPr/>
        </p:nvSpPr>
        <p:spPr>
          <a:xfrm>
            <a:off x="6091368" y="1844695"/>
            <a:ext cx="1546405" cy="539535"/>
          </a:xfrm>
          <a:prstGeom prst="wedgeRoundRectCallout">
            <a:avLst>
              <a:gd name="adj1" fmla="val -126936"/>
              <a:gd name="adj2" fmla="val 11582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52818" y="2637072"/>
            <a:ext cx="2637844" cy="630110"/>
          </a:xfrm>
          <a:prstGeom prst="wedgeRoundRectCallout">
            <a:avLst>
              <a:gd name="adj1" fmla="val 47855"/>
              <a:gd name="adj2" fmla="val -9212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 Issuer</a:t>
            </a:r>
            <a:r>
              <a:rPr kumimoji="1" lang="zh-CN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证书发布者发放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RC(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资源证书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1146660" y="3482835"/>
            <a:ext cx="3315881" cy="539535"/>
          </a:xfrm>
          <a:prstGeom prst="wedgeRoundRectCallout">
            <a:avLst>
              <a:gd name="adj1" fmla="val 46712"/>
              <a:gd name="adj2" fmla="val -2223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授权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(Delegate)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：通过发放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来转移对资源的监管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510255" y="1181358"/>
            <a:ext cx="2360965" cy="539535"/>
          </a:xfrm>
          <a:prstGeom prst="wedgeRoundRectCallout">
            <a:avLst>
              <a:gd name="adj1" fmla="val -68636"/>
              <a:gd name="adj2" fmla="val 12039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Allocate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：将对资源的监管转移给中间组织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2" name="直线连接符 21"/>
          <p:cNvCxnSpPr>
            <a:stCxn id="20" idx="0"/>
            <a:endCxn id="19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21" idx="0"/>
            <a:endCxn id="20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7" name="直线连接符 36"/>
          <p:cNvCxnSpPr>
            <a:stCxn id="19" idx="0"/>
            <a:endCxn id="6" idx="2"/>
          </p:cNvCxnSpPr>
          <p:nvPr/>
        </p:nvCxnSpPr>
        <p:spPr>
          <a:xfrm flipH="1" flipV="1">
            <a:off x="5212544" y="3144323"/>
            <a:ext cx="1038236" cy="560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组 41"/>
          <p:cNvGrpSpPr/>
          <p:nvPr/>
        </p:nvGrpSpPr>
        <p:grpSpPr>
          <a:xfrm>
            <a:off x="4647271" y="281992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3" name="椭圆 4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7" name="圆角矩形标注 46"/>
          <p:cNvSpPr/>
          <p:nvPr/>
        </p:nvSpPr>
        <p:spPr>
          <a:xfrm>
            <a:off x="6631297" y="4148075"/>
            <a:ext cx="2360965" cy="539535"/>
          </a:xfrm>
          <a:prstGeom prst="wedgeRoundRectCallout">
            <a:avLst>
              <a:gd name="adj1" fmla="val -67591"/>
              <a:gd name="adj2" fmla="val 1756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Assign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：将对资源的监管转移给末端组织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5525521" y="566410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9" name="椭圆 4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53" name="圆角矩形标注 52"/>
          <p:cNvSpPr/>
          <p:nvPr/>
        </p:nvSpPr>
        <p:spPr>
          <a:xfrm>
            <a:off x="308242" y="6080203"/>
            <a:ext cx="4332949" cy="539535"/>
          </a:xfrm>
          <a:prstGeom prst="wedgeRoundRectCallout">
            <a:avLst>
              <a:gd name="adj1" fmla="val 86892"/>
              <a:gd name="adj2" fmla="val -1671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ROA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Route Origination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Authorizations,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路由起源授权，授权一个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声明一个前缀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圆角矩形标注 53"/>
          <p:cNvSpPr/>
          <p:nvPr/>
        </p:nvSpPr>
        <p:spPr>
          <a:xfrm>
            <a:off x="1146661" y="5269480"/>
            <a:ext cx="4002584" cy="539535"/>
          </a:xfrm>
          <a:prstGeom prst="wedgeRoundRectCallout">
            <a:avLst>
              <a:gd name="adj1" fmla="val 59024"/>
              <a:gd name="adj2" fmla="val 4041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End-entity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(EE)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：证书内公钥对应的私钥不能签发其他证书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圆角矩形标注 54"/>
          <p:cNvSpPr/>
          <p:nvPr/>
        </p:nvSpPr>
        <p:spPr>
          <a:xfrm>
            <a:off x="1373442" y="4266936"/>
            <a:ext cx="3805693" cy="796627"/>
          </a:xfrm>
          <a:prstGeom prst="wedgeRoundRectCallout">
            <a:avLst>
              <a:gd name="adj1" fmla="val 64512"/>
              <a:gd name="adj2" fmla="val -19088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：资源证书，绑定公钥和资源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CA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证书：证书内公钥对应私钥可签发其他证书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圆角矩形标注 55"/>
          <p:cNvSpPr/>
          <p:nvPr/>
        </p:nvSpPr>
        <p:spPr>
          <a:xfrm>
            <a:off x="911396" y="2012220"/>
            <a:ext cx="1546405" cy="539535"/>
          </a:xfrm>
          <a:prstGeom prst="wedgeRoundRectCallout">
            <a:avLst>
              <a:gd name="adj1" fmla="val 83555"/>
              <a:gd name="adj2" fmla="val -4413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81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47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折角形 20"/>
          <p:cNvSpPr/>
          <p:nvPr/>
        </p:nvSpPr>
        <p:spPr>
          <a:xfrm>
            <a:off x="5082888" y="4072414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endParaRPr kumimoji="1" lang="en-US" altLang="zh-CN" sz="28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折角形 19"/>
          <p:cNvSpPr/>
          <p:nvPr/>
        </p:nvSpPr>
        <p:spPr>
          <a:xfrm>
            <a:off x="1449227" y="4079562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endParaRPr kumimoji="1" lang="en-US" altLang="zh-CN" sz="24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3714"/>
            <a:ext cx="8229600" cy="2860326"/>
          </a:xfrm>
        </p:spPr>
        <p:txBody>
          <a:bodyPr/>
          <a:lstStyle/>
          <a:p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地址范围，一个</a:t>
            </a:r>
            <a:r>
              <a:rPr kumimoji="1" lang="en-US" altLang="zh-CN" dirty="0" smtClean="0"/>
              <a:t>ASN</a:t>
            </a:r>
            <a:r>
              <a:rPr kumimoji="1" lang="zh-CN" altLang="en-US" dirty="0" smtClean="0"/>
              <a:t>，最大前缀长度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发布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创建包含被认证前缀的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证书（公钥和前缀）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负载，包括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证书中的前缀和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号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证书中公钥所对应的私钥对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签名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证书和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AS 0 ROA</a:t>
            </a:r>
            <a:r>
              <a:rPr kumimoji="1" lang="zh-CN" altLang="en-US" dirty="0" smtClean="0"/>
              <a:t>：前缀不可全球路由，例如</a:t>
            </a:r>
            <a:r>
              <a:rPr kumimoji="1" lang="en-US" altLang="zh-CN" dirty="0" smtClean="0"/>
              <a:t>192.168/16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307409" y="4546276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692009" y="513179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812658" y="4105882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3" name="椭圆 1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239900" y="5112202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3234452" y="4121981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178997" y="4114363"/>
            <a:ext cx="540460" cy="1009809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75198" y="3745224"/>
            <a:ext cx="96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4264" y="3741984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2838" y="3743455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6" name="直线箭头连接符 35"/>
          <p:cNvCxnSpPr>
            <a:stCxn id="23" idx="6"/>
            <a:endCxn id="13" idx="2"/>
          </p:cNvCxnSpPr>
          <p:nvPr/>
        </p:nvCxnSpPr>
        <p:spPr>
          <a:xfrm flipV="1">
            <a:off x="3774912" y="4312111"/>
            <a:ext cx="1037746" cy="16099"/>
          </a:xfrm>
          <a:prstGeom prst="straightConnector1">
            <a:avLst/>
          </a:prstGeom>
          <a:ln w="5715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5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月埃及骚乱期间，政府下令</a:t>
            </a:r>
            <a:r>
              <a:rPr lang="zh-CN" altLang="en-US" dirty="0"/>
              <a:t>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13670"/>
            <a:ext cx="8686800" cy="584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3083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4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及所存储数据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544431"/>
          </a:xfrm>
        </p:spPr>
        <p:txBody>
          <a:bodyPr/>
          <a:lstStyle/>
          <a:p>
            <a:r>
              <a:rPr lang="zh-CN" altLang="en-US" sz="2000" b="1" dirty="0" smtClean="0"/>
              <a:t>目的：一个分布式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存储签名对象，提供给</a:t>
            </a:r>
            <a:r>
              <a:rPr lang="en-US" altLang="zh-CN" sz="2000" b="1" dirty="0" smtClean="0"/>
              <a:t>LIR/ISP</a:t>
            </a:r>
            <a:r>
              <a:rPr lang="zh-CN" altLang="en-US" sz="2000" b="1" dirty="0" smtClean="0"/>
              <a:t>来验证所有</a:t>
            </a:r>
            <a:r>
              <a:rPr lang="en-US" altLang="zh-CN" sz="2000" b="1" dirty="0" smtClean="0"/>
              <a:t>ROA</a:t>
            </a:r>
          </a:p>
          <a:p>
            <a:r>
              <a:rPr lang="zh-CN" altLang="en-US" sz="2000" b="1" dirty="0" smtClean="0"/>
              <a:t>一个</a:t>
            </a:r>
            <a:r>
              <a:rPr lang="en-US" altLang="zh-CN" sz="2000" b="1" dirty="0" smtClean="0"/>
              <a:t>CA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数据库：</a:t>
            </a:r>
            <a:endParaRPr lang="en-US" altLang="zh-CN" sz="2000" b="1" dirty="0"/>
          </a:p>
          <a:p>
            <a:pPr lvl="1"/>
            <a:r>
              <a:rPr lang="en-US" altLang="zh-CN" sz="1600" b="1" dirty="0"/>
              <a:t>manifest</a:t>
            </a:r>
            <a:r>
              <a:rPr lang="zh-CN" altLang="en-US" sz="1600" b="1" dirty="0"/>
              <a:t>（清单</a:t>
            </a:r>
            <a:r>
              <a:rPr lang="zh-CN" altLang="en-US" sz="1600" b="1" dirty="0" smtClean="0"/>
              <a:t>）</a:t>
            </a:r>
            <a:r>
              <a:rPr lang="zh-CN" altLang="zh-CN" sz="1600" b="1" dirty="0" smtClean="0"/>
              <a:t>：</a:t>
            </a:r>
            <a:r>
              <a:rPr lang="en-US" altLang="zh-CN" sz="1600" b="1" dirty="0" smtClean="0"/>
              <a:t>REPO</a:t>
            </a:r>
            <a:r>
              <a:rPr lang="zh-CN" altLang="en-US" sz="1600" b="1" dirty="0" smtClean="0"/>
              <a:t>中所有签名对象的列表</a:t>
            </a:r>
            <a:r>
              <a:rPr lang="zh-CN" altLang="zh-CN" sz="1600" b="1" dirty="0" smtClean="0"/>
              <a:t>（</a:t>
            </a:r>
            <a:r>
              <a:rPr lang="zh-CN" altLang="en-US" sz="1600" b="1" dirty="0" smtClean="0"/>
              <a:t>除清单之外），清单的签名被包含在一个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证书中</a:t>
            </a:r>
            <a:endParaRPr lang="en-US" altLang="zh-CN" sz="1600" b="1" dirty="0" smtClean="0"/>
          </a:p>
          <a:p>
            <a:pPr lvl="2"/>
            <a:r>
              <a:rPr lang="en-US" altLang="zh-CN" sz="1600" dirty="0"/>
              <a:t>(1) </a:t>
            </a:r>
            <a:r>
              <a:rPr lang="zh-CN" altLang="en-US" sz="1600" dirty="0" smtClean="0"/>
              <a:t>清单号（数字递增）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2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发布时间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3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下一次计划更新时间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4) </a:t>
            </a:r>
            <a:r>
              <a:rPr lang="zh-CN" altLang="en-US" sz="1600" dirty="0" smtClean="0"/>
              <a:t>一个文件和哈希值对的列表</a:t>
            </a:r>
            <a:r>
              <a:rPr lang="en-US" altLang="zh-CN" sz="1600" dirty="0" smtClean="0"/>
              <a:t>.</a:t>
            </a:r>
            <a:endParaRPr lang="en-US" altLang="zh-CN" sz="1600" b="1" dirty="0"/>
          </a:p>
          <a:p>
            <a:pPr lvl="1"/>
            <a:r>
              <a:rPr lang="zh-CN" altLang="en-US" sz="1600" b="1" dirty="0" smtClean="0"/>
              <a:t>所有</a:t>
            </a:r>
            <a:r>
              <a:rPr lang="en-US" altLang="zh-CN" sz="1600" b="1" dirty="0" smtClean="0"/>
              <a:t>RC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CA</a:t>
            </a:r>
            <a:r>
              <a:rPr lang="zh-CN" altLang="en-US" sz="1600" b="1" dirty="0" smtClean="0"/>
              <a:t>和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</a:t>
            </a:r>
            <a:endParaRPr lang="en-US" altLang="zh-CN" sz="1600" b="1" dirty="0" smtClean="0"/>
          </a:p>
          <a:p>
            <a:pPr lvl="1"/>
            <a:r>
              <a:rPr lang="en-US" altLang="zh-CN" sz="1600" b="1" dirty="0" smtClean="0"/>
              <a:t>CRL(</a:t>
            </a:r>
            <a:r>
              <a:rPr lang="zh-CN" altLang="en-US" sz="1600" b="1" dirty="0" smtClean="0"/>
              <a:t>证书召回列表</a:t>
            </a:r>
            <a:r>
              <a:rPr lang="en-US" altLang="zh-CN" sz="1600" b="1" dirty="0" smtClean="0"/>
              <a:t>)</a:t>
            </a:r>
          </a:p>
          <a:p>
            <a:pPr lvl="1"/>
            <a:r>
              <a:rPr lang="en-US" altLang="zh-CN" sz="1600" b="1" dirty="0" smtClean="0"/>
              <a:t>ROA</a:t>
            </a:r>
          </a:p>
          <a:p>
            <a:r>
              <a:rPr lang="zh-CN" altLang="en-US" sz="2000" b="1" dirty="0" smtClean="0"/>
              <a:t>理想情况下，每个</a:t>
            </a:r>
            <a:r>
              <a:rPr lang="en-US" altLang="zh-CN" sz="2000" dirty="0" smtClean="0"/>
              <a:t>RIR</a:t>
            </a:r>
            <a:r>
              <a:rPr lang="zh-CN" altLang="en-US" sz="2000" dirty="0" smtClean="0"/>
              <a:t>维护本地区内所有实体的</a:t>
            </a:r>
            <a:r>
              <a:rPr lang="en-US" altLang="zh-CN" sz="2000" dirty="0" smtClean="0"/>
              <a:t>PKI</a:t>
            </a:r>
            <a:r>
              <a:rPr lang="zh-CN" altLang="en-US" sz="2000" dirty="0" smtClean="0"/>
              <a:t>数据。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48" name="内容占位符 2"/>
          <p:cNvSpPr txBox="1">
            <a:spLocks/>
          </p:cNvSpPr>
          <p:nvPr/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514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Trust Anchor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l-PL" altLang="zh-CN" sz="1600" dirty="0" err="1" smtClean="0"/>
              <a:t>An</a:t>
            </a:r>
            <a:r>
              <a:rPr lang="pl-PL" altLang="zh-CN" sz="1600" dirty="0" smtClean="0"/>
              <a:t> </a:t>
            </a:r>
            <a:r>
              <a:rPr lang="pl-PL" altLang="zh-CN" sz="1600" dirty="0" err="1"/>
              <a:t>rsync</a:t>
            </a:r>
            <a:r>
              <a:rPr lang="pl-PL" altLang="zh-CN" sz="1600" dirty="0"/>
              <a:t> URI [RFC5781],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&lt;CRLF&gt; </a:t>
            </a:r>
            <a:r>
              <a:rPr lang="pl-PL" altLang="zh-CN" sz="1600" dirty="0" err="1"/>
              <a:t>or</a:t>
            </a:r>
            <a:r>
              <a:rPr lang="pl-PL" altLang="zh-CN" sz="1600" dirty="0"/>
              <a:t> &lt;LF&gt; </a:t>
            </a:r>
            <a:r>
              <a:rPr lang="pl-PL" altLang="zh-CN" sz="1600" dirty="0" err="1"/>
              <a:t>line</a:t>
            </a:r>
            <a:r>
              <a:rPr lang="pl-PL" altLang="zh-CN" sz="1600" dirty="0"/>
              <a:t> </a:t>
            </a:r>
            <a:r>
              <a:rPr lang="pl-PL" altLang="zh-CN" sz="1600" dirty="0" err="1"/>
              <a:t>break</a:t>
            </a:r>
            <a:r>
              <a:rPr lang="pl-PL" altLang="zh-CN" sz="1600" dirty="0"/>
              <a:t>, and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</a:t>
            </a:r>
            <a:r>
              <a:rPr lang="pl-PL" altLang="zh-CN" sz="1600" dirty="0" err="1"/>
              <a:t>subjectPublicKeyInfo</a:t>
            </a:r>
            <a:r>
              <a:rPr lang="pl-PL" altLang="zh-CN" sz="1600" dirty="0"/>
              <a:t> [RFC5280] in DER format [X.509], </a:t>
            </a:r>
            <a:r>
              <a:rPr lang="pl-PL" altLang="zh-CN" sz="1600" dirty="0" err="1"/>
              <a:t>encoded</a:t>
            </a:r>
            <a:r>
              <a:rPr lang="pl-PL" altLang="zh-CN" sz="1600" dirty="0"/>
              <a:t> in </a:t>
            </a:r>
            <a:r>
              <a:rPr lang="pl-PL" altLang="zh-CN" sz="1600" dirty="0" smtClean="0"/>
              <a:t>Base64</a:t>
            </a:r>
            <a:endParaRPr lang="pl-PL" altLang="zh-CN" sz="1600" dirty="0"/>
          </a:p>
          <a:p>
            <a:pPr marL="0" indent="0">
              <a:buNone/>
            </a:pPr>
            <a:r>
              <a:rPr lang="en-US" altLang="zh-CN" sz="1600" dirty="0" err="1"/>
              <a:t>SubjectPublicKeyInfo</a:t>
            </a:r>
            <a:r>
              <a:rPr lang="en-US" altLang="zh-CN" sz="1600" dirty="0"/>
              <a:t>  ::=  SEQUENCE  {</a:t>
            </a:r>
          </a:p>
          <a:p>
            <a:pPr marL="0" indent="0">
              <a:buNone/>
            </a:pPr>
            <a:r>
              <a:rPr lang="en-US" altLang="zh-CN" sz="1600" dirty="0"/>
              <a:t>        algorithm            </a:t>
            </a:r>
            <a:r>
              <a:rPr lang="en-US" altLang="zh-CN" sz="1600" dirty="0" err="1"/>
              <a:t>AlgorithmIdentifier</a:t>
            </a:r>
            <a:r>
              <a:rPr lang="en-US" altLang="zh-CN" sz="1600" dirty="0"/>
              <a:t>,</a:t>
            </a:r>
          </a:p>
          <a:p>
            <a:pPr marL="0" indent="0">
              <a:buNone/>
            </a:pPr>
            <a:r>
              <a:rPr lang="en-US" altLang="zh-CN" sz="1600" dirty="0"/>
              <a:t>        </a:t>
            </a:r>
            <a:r>
              <a:rPr lang="en-US" altLang="zh-CN" sz="1600" dirty="0" err="1"/>
              <a:t>subjectPublicKey</a:t>
            </a:r>
            <a:r>
              <a:rPr lang="en-US" altLang="zh-CN" sz="1600" dirty="0"/>
              <a:t>     BIT STRING  }</a:t>
            </a:r>
          </a:p>
          <a:p>
            <a:pPr marL="0" indent="0">
              <a:buNone/>
            </a:pPr>
            <a:r>
              <a:rPr lang="zh-CN" altLang="en-US" sz="1600" dirty="0" smtClean="0"/>
              <a:t>一个</a:t>
            </a:r>
            <a:r>
              <a:rPr lang="en-US" altLang="zh-CN" sz="1600" dirty="0" smtClean="0"/>
              <a:t>TAL</a:t>
            </a:r>
            <a:r>
              <a:rPr lang="zh-CN" altLang="en-US" sz="1600" dirty="0" smtClean="0"/>
              <a:t>例子：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err="1" smtClean="0"/>
              <a:t>rsync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rpki.example.org</a:t>
            </a:r>
            <a:r>
              <a:rPr lang="en-US" altLang="zh-CN" sz="1600" dirty="0"/>
              <a:t>/</a:t>
            </a:r>
            <a:r>
              <a:rPr lang="en-US" altLang="zh-CN" sz="1600" dirty="0" err="1"/>
              <a:t>rpki</a:t>
            </a:r>
            <a:r>
              <a:rPr lang="en-US" altLang="zh-CN" sz="1600" dirty="0"/>
              <a:t>/hedgehog/</a:t>
            </a:r>
            <a:r>
              <a:rPr lang="en-US" altLang="zh-CN" sz="1600" dirty="0" err="1"/>
              <a:t>root.cer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MIIBIjANBgkqhkiG9w0BAQEFAAOCAQ8AMIIBCgKCAQEAovWQL2lh6knDx</a:t>
            </a:r>
          </a:p>
          <a:p>
            <a:pPr marL="0" indent="0">
              <a:buNone/>
            </a:pPr>
            <a:r>
              <a:rPr lang="en-US" altLang="zh-CN" sz="1600" dirty="0"/>
              <a:t>   GUG5hbtCXvvh4AOzjhDkSHlj22gn/1oiM9IeDATIwP44vhQ6L/xvuk7W6</a:t>
            </a:r>
          </a:p>
          <a:p>
            <a:pPr marL="0" indent="0">
              <a:buNone/>
            </a:pPr>
            <a:r>
              <a:rPr lang="en-US" altLang="zh-CN" sz="1600" dirty="0"/>
              <a:t>   Kfa5ygmqQ+xOZOwTWPcrUbqaQyPNxokuivzyvqVZVDecOEqs78q58mSp9</a:t>
            </a:r>
          </a:p>
          <a:p>
            <a:pPr marL="0" indent="0">
              <a:buNone/>
            </a:pPr>
            <a:r>
              <a:rPr lang="en-US" altLang="zh-CN" sz="1600" dirty="0"/>
              <a:t>   nbtxmLRW7B67SJCBSzfa5XpVyXYEgYAjkk3fpmefU+AcxtxvvHB5OVPIa</a:t>
            </a:r>
          </a:p>
          <a:p>
            <a:pPr marL="0" indent="0">
              <a:buNone/>
            </a:pPr>
            <a:r>
              <a:rPr lang="en-US" altLang="zh-CN" sz="1600" dirty="0"/>
              <a:t>   BfPcs80ICMgHQX+fphvute9XLxjfJKJWkhZqZ0v7pZm2uhkcPx1PMGcrG</a:t>
            </a:r>
          </a:p>
          <a:p>
            <a:pPr marL="0" indent="0">
              <a:buNone/>
            </a:pPr>
            <a:r>
              <a:rPr lang="en-US" altLang="zh-CN" sz="1600" dirty="0"/>
              <a:t>   ee0WSDC3fr3erLueagpiLsFjwwpX6F+Ms8vqz45H+DKmYKvPSstZjCCq9</a:t>
            </a:r>
          </a:p>
          <a:p>
            <a:pPr marL="0" indent="0">
              <a:buNone/>
            </a:pPr>
            <a:r>
              <a:rPr lang="en-US" altLang="zh-CN" sz="1600" dirty="0"/>
              <a:t>   aJ0qANT9OtnfSDOS+aLRPjZryCNyvvBHxZXqj5YCGKtwIDAQAB</a:t>
            </a:r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237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 Publication Point(</a:t>
            </a:r>
            <a:r>
              <a:rPr kumimoji="1" lang="zh-CN" altLang="en-US" dirty="0" smtClean="0"/>
              <a:t>发布点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  <p:sp>
        <p:nvSpPr>
          <p:cNvPr id="5" name="折角形 4"/>
          <p:cNvSpPr/>
          <p:nvPr/>
        </p:nvSpPr>
        <p:spPr>
          <a:xfrm>
            <a:off x="3458973" y="1058961"/>
            <a:ext cx="2101721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40121" y="1427042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27791" y="1948556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708480" y="3516882"/>
            <a:ext cx="2978095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</a:t>
            </a:r>
            <a:endParaRPr kumimoji="1" lang="en-US" altLang="zh-CN" sz="20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9628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77298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425060" y="3516882"/>
            <a:ext cx="3094750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C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892612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80282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72616" y="3020602"/>
            <a:ext cx="8618447" cy="2280863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zh-CN" altLang="en-US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7" name="肘形连接符 16"/>
          <p:cNvCxnSpPr>
            <a:stCxn id="7" idx="2"/>
            <a:endCxn id="15" idx="0"/>
          </p:cNvCxnSpPr>
          <p:nvPr/>
        </p:nvCxnSpPr>
        <p:spPr>
          <a:xfrm rot="16200000" flipH="1">
            <a:off x="4165775" y="2704537"/>
            <a:ext cx="628958" cy="3171"/>
          </a:xfrm>
          <a:prstGeom prst="bentConnector3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9" idx="1"/>
            <a:endCxn id="5" idx="1"/>
          </p:cNvCxnSpPr>
          <p:nvPr/>
        </p:nvCxnSpPr>
        <p:spPr>
          <a:xfrm rot="10800000" flipH="1">
            <a:off x="1189627" y="1768545"/>
            <a:ext cx="2269345" cy="2337963"/>
          </a:xfrm>
          <a:prstGeom prst="bentConnector3">
            <a:avLst>
              <a:gd name="adj1" fmla="val -1007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3" idx="3"/>
            <a:endCxn id="5" idx="3"/>
          </p:cNvCxnSpPr>
          <p:nvPr/>
        </p:nvCxnSpPr>
        <p:spPr>
          <a:xfrm flipH="1" flipV="1">
            <a:off x="5560694" y="1768544"/>
            <a:ext cx="2433674" cy="2337963"/>
          </a:xfrm>
          <a:prstGeom prst="bentConnector3">
            <a:avLst>
              <a:gd name="adj1" fmla="val -939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670225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842073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7" name="肘形连接符 26"/>
          <p:cNvCxnSpPr>
            <a:stCxn id="10" idx="2"/>
            <a:endCxn id="25" idx="0"/>
          </p:cNvCxnSpPr>
          <p:nvPr/>
        </p:nvCxnSpPr>
        <p:spPr>
          <a:xfrm rot="16200000" flipH="1">
            <a:off x="1215666" y="5362074"/>
            <a:ext cx="1031364" cy="6345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4" idx="2"/>
            <a:endCxn id="26" idx="0"/>
          </p:cNvCxnSpPr>
          <p:nvPr/>
        </p:nvCxnSpPr>
        <p:spPr>
          <a:xfrm rot="5400000">
            <a:off x="6653083" y="5102852"/>
            <a:ext cx="1031364" cy="52479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线形标注 1 35"/>
          <p:cNvSpPr/>
          <p:nvPr/>
        </p:nvSpPr>
        <p:spPr>
          <a:xfrm>
            <a:off x="5918247" y="1181358"/>
            <a:ext cx="2872816" cy="446069"/>
          </a:xfrm>
          <a:prstGeom prst="borderCallout1">
            <a:avLst>
              <a:gd name="adj1" fmla="val 51917"/>
              <a:gd name="adj2" fmla="val -2324"/>
              <a:gd name="adj3" fmla="val 189673"/>
              <a:gd name="adj4" fmla="val -3289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103154"/>
                </a:solidFill>
              </a:rPr>
              <a:t>Subject 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26556" y="14671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8" name="线形标注 1 37"/>
          <p:cNvSpPr/>
          <p:nvPr/>
        </p:nvSpPr>
        <p:spPr>
          <a:xfrm>
            <a:off x="367978" y="1110723"/>
            <a:ext cx="2872816" cy="446069"/>
          </a:xfrm>
          <a:prstGeom prst="borderCallout1">
            <a:avLst>
              <a:gd name="adj1" fmla="val 71265"/>
              <a:gd name="adj2" fmla="val 101109"/>
              <a:gd name="adj3" fmla="val 115047"/>
              <a:gd name="adj4" fmla="val 12332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rgbClr val="103154"/>
                </a:solidFill>
              </a:rPr>
              <a:t>Authority </a:t>
            </a:r>
            <a:r>
              <a:rPr lang="en-US" altLang="zh-CN" sz="1600" dirty="0">
                <a:solidFill>
                  <a:srgbClr val="103154"/>
                </a:solidFill>
              </a:rPr>
              <a:t>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427502" y="3884963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93880" y="4596817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514344" y="3884965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44" name="肘形连接符 43"/>
          <p:cNvCxnSpPr>
            <a:stCxn id="43" idx="1"/>
            <a:endCxn id="40" idx="0"/>
          </p:cNvCxnSpPr>
          <p:nvPr/>
        </p:nvCxnSpPr>
        <p:spPr>
          <a:xfrm rot="10800000" flipV="1">
            <a:off x="4544758" y="4106509"/>
            <a:ext cx="969586" cy="490308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9" idx="3"/>
            <a:endCxn id="40" idx="0"/>
          </p:cNvCxnSpPr>
          <p:nvPr/>
        </p:nvCxnSpPr>
        <p:spPr>
          <a:xfrm>
            <a:off x="3529258" y="4106507"/>
            <a:ext cx="1015500" cy="490310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87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RTR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路由器从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缓存中获得所需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信息，通过</a:t>
            </a:r>
            <a:r>
              <a:rPr lang="en-US" altLang="zh-CN" sz="1400" dirty="0" smtClean="0"/>
              <a:t>TCP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TLS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等协议传输</a:t>
            </a:r>
            <a:r>
              <a:rPr lang="fr-FR" altLang="zh-CN" sz="1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Courier"/>
                <a:cs typeface="Courier"/>
              </a:rPr>
              <a:t>路由器启动后执行协议的过程：</a:t>
            </a:r>
            <a:endParaRPr lang="fr-FR" altLang="zh-CN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altLang="zh-CN" sz="1400" dirty="0" smtClean="0">
                <a:latin typeface="Courier"/>
                <a:cs typeface="Courier"/>
              </a:rPr>
              <a:t>Cache                         </a:t>
            </a:r>
            <a:r>
              <a:rPr lang="fr-FR" altLang="zh-CN" sz="1400" dirty="0">
                <a:latin typeface="Courier"/>
                <a:cs typeface="Courier"/>
              </a:rPr>
              <a:t>Router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~                             ~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&lt;----- Reset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 -------- | R </a:t>
            </a:r>
            <a:r>
              <a:rPr lang="fr-FR" altLang="zh-CN" sz="1400" dirty="0" err="1">
                <a:latin typeface="Courier"/>
                <a:cs typeface="Courier"/>
              </a:rPr>
              <a:t>requests</a:t>
            </a:r>
            <a:r>
              <a:rPr lang="fr-FR" altLang="zh-CN" sz="1400" dirty="0">
                <a:latin typeface="Courier"/>
                <a:cs typeface="Courier"/>
              </a:rPr>
              <a:t> data (or Serial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                            |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----- Cache </a:t>
            </a:r>
            <a:r>
              <a:rPr lang="fr-FR" altLang="zh-CN" sz="1400" dirty="0" err="1">
                <a:latin typeface="Courier"/>
                <a:cs typeface="Courier"/>
              </a:rPr>
              <a:t>Response</a:t>
            </a:r>
            <a:r>
              <a:rPr lang="fr-FR" altLang="zh-CN" sz="1400" dirty="0">
                <a:latin typeface="Courier"/>
                <a:cs typeface="Courier"/>
              </a:rPr>
              <a:t> -----&gt; | C </a:t>
            </a:r>
            <a:r>
              <a:rPr lang="fr-FR" altLang="zh-CN" sz="1400" dirty="0" err="1">
                <a:latin typeface="Courier"/>
                <a:cs typeface="Courier"/>
              </a:rPr>
              <a:t>confirms</a:t>
            </a:r>
            <a:r>
              <a:rPr lang="fr-FR" altLang="zh-CN" sz="1400" dirty="0">
                <a:latin typeface="Courier"/>
                <a:cs typeface="Courier"/>
              </a:rPr>
              <a:t> </a:t>
            </a:r>
            <a:r>
              <a:rPr lang="fr-FR" altLang="zh-CN" sz="1400" dirty="0" err="1">
                <a:latin typeface="Courier"/>
                <a:cs typeface="Courier"/>
              </a:rPr>
              <a:t>request</a:t>
            </a: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C sends zero or more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IPv4 and IPv6 Prefix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Payload PDUs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  End of Data ------&gt; | C sends End of Data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                            |   and sends new serial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~                             ~</a:t>
            </a:r>
            <a:endParaRPr kumimoji="1" lang="zh-CN" altLang="en-US" sz="14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2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1844" y="150427"/>
            <a:ext cx="2853974" cy="1143000"/>
          </a:xfrm>
        </p:spPr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334"/>
            <a:ext cx="8229600" cy="539881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186.0.0.0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Prefix</a:t>
            </a:r>
            <a:r>
              <a:rPr kumimoji="1" lang="en-US" altLang="zh-CN" sz="1200" dirty="0">
                <a:latin typeface="Courier"/>
                <a:cs typeface="Courier"/>
              </a:rPr>
              <a:t>:              186.0.0.0/18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 description:  UNE-ETP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Country code:        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AS:           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 Name:      EPM </a:t>
            </a:r>
            <a:r>
              <a:rPr kumimoji="1" lang="en-US" altLang="zh-CN" sz="1200" dirty="0" err="1">
                <a:latin typeface="Courier"/>
                <a:cs typeface="Courier"/>
              </a:rPr>
              <a:t>Telecomunicaciones</a:t>
            </a:r>
            <a:r>
              <a:rPr kumimoji="1" lang="en-US" altLang="zh-CN" sz="1200" dirty="0">
                <a:latin typeface="Courier"/>
                <a:cs typeface="Courier"/>
              </a:rPr>
              <a:t> S.A. E.S.P.,CO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RPKI status:         ROA validation successful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First seen:          2011-11-05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Last seen:           2015-02-28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Seen by #peers:      </a:t>
            </a:r>
            <a:r>
              <a:rPr kumimoji="1" lang="en-US" altLang="zh-CN" sz="1200" dirty="0" smtClean="0">
                <a:latin typeface="Courier"/>
                <a:cs typeface="Courier"/>
              </a:rPr>
              <a:t>227</a:t>
            </a:r>
          </a:p>
          <a:p>
            <a:pPr marL="0" indent="0">
              <a:buNone/>
            </a:pP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 smtClean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" --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roa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13489 186.0.0.0/18"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0 </a:t>
            </a:r>
            <a:r>
              <a:rPr kumimoji="1" lang="en-US" altLang="zh-CN" sz="1200" dirty="0" smtClean="0">
                <a:latin typeface="Courier"/>
                <a:cs typeface="Courier"/>
              </a:rPr>
              <a:t>– </a:t>
            </a:r>
            <a:r>
              <a:rPr kumimoji="1" lang="en-US" altLang="zh-CN" sz="1200" dirty="0">
                <a:latin typeface="Courier"/>
                <a:cs typeface="Courier"/>
              </a:rPr>
              <a:t>Valid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ROA </a:t>
            </a:r>
            <a:r>
              <a:rPr kumimoji="1" lang="en-US" altLang="zh-CN" sz="1200" dirty="0">
                <a:latin typeface="Courier"/>
                <a:cs typeface="Courier"/>
              </a:rPr>
              <a:t>Details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Origin </a:t>
            </a:r>
            <a:r>
              <a:rPr kumimoji="1" lang="en-US" altLang="zh-CN" sz="1200" dirty="0">
                <a:latin typeface="Courier"/>
                <a:cs typeface="Courier"/>
              </a:rPr>
              <a:t>ASN:       AS13489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Before: 2014-09-29 03:00:00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After:  2016-09-29 03:00:00  Expires in 1y212d2h58m1.60000000149012s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Trust Anchor:     </a:t>
            </a:r>
            <a:r>
              <a:rPr kumimoji="1" lang="en-US" altLang="zh-CN" sz="1200" dirty="0" err="1">
                <a:latin typeface="Courier"/>
                <a:cs typeface="Courier"/>
              </a:rPr>
              <a:t>repository.lacnic.net</a:t>
            </a: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Prefixes:         190.128.64.0/18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2803:d80::/28 (max length /28)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190.151.192.0/18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190.128.0.0/18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201.236.224.0/19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201.236.192.0/19 (max length /21)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191.98.0.0/17 (max length /17)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186.0.0.0/17 (max length /18)</a:t>
            </a:r>
            <a:endParaRPr kumimoji="1" lang="zh-CN" altLang="en-US" sz="12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0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不改变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，路由不需要在线密码学计算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前缀劫持检测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有效激励：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为了避免自己的前缀被劫持，原因采用</a:t>
            </a:r>
            <a:r>
              <a:rPr kumimoji="1" lang="en-US" altLang="zh-CN" dirty="0" smtClean="0"/>
              <a:t>RPKI</a:t>
            </a:r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本身成为最大弱点（被攻击，错误配置，故障）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可以被</a:t>
            </a:r>
            <a:r>
              <a:rPr kumimoji="1" lang="zh-CN" altLang="en-US" dirty="0"/>
              <a:t>不改变起源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的攻击</a:t>
            </a:r>
            <a:r>
              <a:rPr kumimoji="1" lang="zh-CN" altLang="en-US" dirty="0" smtClean="0"/>
              <a:t>绕过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例如声明较短路径，或伪造路径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6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环境搭建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 dirty="0"/>
              <a:t>互联网域名管理技术国家工程实验室 </a:t>
            </a:r>
            <a:r>
              <a:rPr kumimoji="1" lang="zh-CN" altLang="en-US" sz="1600" dirty="0" smtClean="0"/>
              <a:t>技术白皮书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 smtClean="0"/>
              <a:t>《RPKI </a:t>
            </a:r>
            <a:r>
              <a:rPr kumimoji="1" lang="zh-CN" altLang="en-US" sz="1600" dirty="0"/>
              <a:t>测试环境搭</a:t>
            </a:r>
            <a:r>
              <a:rPr kumimoji="1" lang="zh-CN" altLang="en-US" sz="1600" dirty="0" smtClean="0"/>
              <a:t>建</a:t>
            </a:r>
            <a:r>
              <a:rPr kumimoji="1" lang="en-US" altLang="zh-CN" sz="1600" dirty="0" smtClean="0"/>
              <a:t>》</a:t>
            </a:r>
          </a:p>
          <a:p>
            <a:pPr marL="0" indent="0">
              <a:buNone/>
            </a:pPr>
            <a:r>
              <a:rPr kumimoji="1" lang="nb-NO" altLang="zh-CN" sz="1600" dirty="0">
                <a:hlinkClick r:id="rId2"/>
              </a:rPr>
              <a:t>http://cnnic.cn/gjymaqzx/aqzxwxbz/201501/W020150126452074581246.</a:t>
            </a:r>
            <a:r>
              <a:rPr kumimoji="1" lang="nb-NO" altLang="zh-CN" sz="1600" dirty="0" smtClean="0">
                <a:hlinkClick r:id="rId2"/>
              </a:rPr>
              <a:t>pdf</a:t>
            </a:r>
            <a:endParaRPr kumimoji="1" lang="nb-NO" altLang="zh-CN" sz="1600" dirty="0" smtClean="0"/>
          </a:p>
          <a:p>
            <a:pPr marL="0" indent="0">
              <a:buNone/>
            </a:pPr>
            <a:endParaRPr kumimoji="1" lang="nb-NO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2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61944"/>
          </a:xfrm>
        </p:spPr>
        <p:txBody>
          <a:bodyPr/>
          <a:lstStyle/>
          <a:p>
            <a:r>
              <a:rPr kumimoji="1" lang="en-US" altLang="zh-CN" sz="2000" dirty="0" err="1" smtClean="0"/>
              <a:t>BGPsec</a:t>
            </a:r>
            <a:r>
              <a:rPr kumimoji="1" lang="zh-CN" altLang="en-US" sz="2000" dirty="0" smtClean="0"/>
              <a:t>依赖于</a:t>
            </a:r>
            <a:r>
              <a:rPr kumimoji="1" lang="en-US" altLang="zh-CN" sz="2000" dirty="0" smtClean="0"/>
              <a:t>RPKI</a:t>
            </a:r>
          </a:p>
          <a:p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更新消息中一条路径上的每个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对自己的路由声明做签名</a:t>
            </a:r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9301" y="3714889"/>
            <a:ext cx="1389835" cy="858454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74423" y="3599260"/>
            <a:ext cx="719592" cy="304810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AS1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9" idx="2"/>
            <a:endCxn id="5" idx="6"/>
          </p:cNvCxnSpPr>
          <p:nvPr/>
        </p:nvCxnSpPr>
        <p:spPr>
          <a:xfrm flipH="1">
            <a:off x="2229136" y="4144116"/>
            <a:ext cx="103435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63491" y="3714889"/>
            <a:ext cx="1389835" cy="858454"/>
          </a:xfrm>
          <a:prstGeom prst="ellipse">
            <a:avLst/>
          </a:prstGeom>
          <a:noFill/>
          <a:ln w="5715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8613" y="3599260"/>
            <a:ext cx="719592" cy="30481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AS2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04441" y="3713417"/>
            <a:ext cx="1389835" cy="858454"/>
          </a:xfrm>
          <a:prstGeom prst="ellipse">
            <a:avLst/>
          </a:prstGeom>
          <a:noFill/>
          <a:ln w="57150" cmpd="sng">
            <a:solidFill>
              <a:schemeClr val="accent5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39563" y="3597788"/>
            <a:ext cx="719592" cy="30481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AS3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9301" y="4047036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1.2.3.0/24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1912837" y="3389798"/>
            <a:ext cx="239375" cy="447254"/>
            <a:chOff x="4049059" y="1703294"/>
            <a:chExt cx="567765" cy="1060824"/>
          </a:xfrm>
          <a:solidFill>
            <a:srgbClr val="3366FF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4347350" y="34206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694655" y="3440138"/>
            <a:ext cx="239375" cy="447254"/>
            <a:chOff x="4049059" y="1703294"/>
            <a:chExt cx="567765" cy="1060824"/>
          </a:xfrm>
          <a:solidFill>
            <a:schemeClr val="accent5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1076557" y="4924123"/>
            <a:ext cx="2240223" cy="707883"/>
            <a:chOff x="1964317" y="4924123"/>
            <a:chExt cx="2240223" cy="707883"/>
          </a:xfrm>
        </p:grpSpPr>
        <p:sp>
          <p:nvSpPr>
            <p:cNvPr id="21" name="圆角矩形标注 20"/>
            <p:cNvSpPr/>
            <p:nvPr/>
          </p:nvSpPr>
          <p:spPr>
            <a:xfrm>
              <a:off x="1964317" y="4924123"/>
              <a:ext cx="2167108" cy="707883"/>
            </a:xfrm>
            <a:prstGeom prst="wedgeRoundRectCallout">
              <a:avLst>
                <a:gd name="adj1" fmla="val 1284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3965165" y="5050448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3779320" y="4142644"/>
            <a:ext cx="2249858" cy="2231665"/>
            <a:chOff x="3779320" y="4142644"/>
            <a:chExt cx="2249858" cy="2231665"/>
          </a:xfrm>
        </p:grpSpPr>
        <p:cxnSp>
          <p:nvCxnSpPr>
            <p:cNvPr id="16" name="直线连接符 15"/>
            <p:cNvCxnSpPr>
              <a:stCxn id="13" idx="2"/>
              <a:endCxn id="9" idx="6"/>
            </p:cNvCxnSpPr>
            <p:nvPr/>
          </p:nvCxnSpPr>
          <p:spPr>
            <a:xfrm flipH="1">
              <a:off x="4653326" y="4142644"/>
              <a:ext cx="951115" cy="147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标注 41"/>
            <p:cNvSpPr/>
            <p:nvPr/>
          </p:nvSpPr>
          <p:spPr>
            <a:xfrm>
              <a:off x="3779320" y="4924123"/>
              <a:ext cx="2161482" cy="707883"/>
            </a:xfrm>
            <a:prstGeom prst="wedgeRoundRectCallout">
              <a:avLst>
                <a:gd name="adj1" fmla="val -21421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5"/>
                  </a:solidFill>
                  <a:latin typeface="微软雅黑"/>
                  <a:ea typeface="微软雅黑"/>
                  <a:cs typeface="微软雅黑"/>
                </a:rPr>
                <a:t>AS3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  <a:endPara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5789803" y="5047298"/>
              <a:ext cx="239375" cy="447254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49" name="椭圆 4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53" name="圆角矩形标注 52"/>
            <p:cNvSpPr/>
            <p:nvPr/>
          </p:nvSpPr>
          <p:spPr>
            <a:xfrm>
              <a:off x="3779320" y="5666426"/>
              <a:ext cx="2167108" cy="707883"/>
            </a:xfrm>
            <a:prstGeom prst="wedgeRoundRectCallout">
              <a:avLst>
                <a:gd name="adj1" fmla="val 15412"/>
                <a:gd name="adj2" fmla="val -51742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5780168" y="5792751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55" name="椭圆 54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sp>
        <p:nvSpPr>
          <p:cNvPr id="60" name="圆角矩形 59"/>
          <p:cNvSpPr/>
          <p:nvPr/>
        </p:nvSpPr>
        <p:spPr>
          <a:xfrm>
            <a:off x="3277424" y="210234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IANA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229136" y="255955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RIR1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774200" y="2559551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RIR2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cxnSp>
        <p:nvCxnSpPr>
          <p:cNvPr id="64" name="直线连接符 63"/>
          <p:cNvCxnSpPr>
            <a:stCxn id="60" idx="1"/>
            <a:endCxn id="61" idx="0"/>
          </p:cNvCxnSpPr>
          <p:nvPr/>
        </p:nvCxnSpPr>
        <p:spPr>
          <a:xfrm flipH="1">
            <a:off x="2588932" y="2254751"/>
            <a:ext cx="688492" cy="304805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>
            <a:stCxn id="61" idx="2"/>
            <a:endCxn id="6" idx="0"/>
          </p:cNvCxnSpPr>
          <p:nvPr/>
        </p:nvCxnSpPr>
        <p:spPr>
          <a:xfrm flipH="1">
            <a:off x="1534219" y="2864366"/>
            <a:ext cx="1054713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60" idx="3"/>
            <a:endCxn id="62" idx="0"/>
          </p:cNvCxnSpPr>
          <p:nvPr/>
        </p:nvCxnSpPr>
        <p:spPr>
          <a:xfrm>
            <a:off x="3997016" y="2254751"/>
            <a:ext cx="1136980" cy="30480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62" idx="2"/>
            <a:endCxn id="14" idx="0"/>
          </p:cNvCxnSpPr>
          <p:nvPr/>
        </p:nvCxnSpPr>
        <p:spPr>
          <a:xfrm>
            <a:off x="5133996" y="2864361"/>
            <a:ext cx="1165363" cy="73342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1" idx="2"/>
            <a:endCxn id="10" idx="0"/>
          </p:cNvCxnSpPr>
          <p:nvPr/>
        </p:nvCxnSpPr>
        <p:spPr>
          <a:xfrm>
            <a:off x="2588932" y="2864366"/>
            <a:ext cx="1369477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圆角矩形标注 58"/>
          <p:cNvSpPr/>
          <p:nvPr/>
        </p:nvSpPr>
        <p:spPr>
          <a:xfrm>
            <a:off x="6331102" y="4866510"/>
            <a:ext cx="2161482" cy="1539879"/>
          </a:xfrm>
          <a:prstGeom prst="wedgeRoundRectCallout">
            <a:avLst>
              <a:gd name="adj1" fmla="val -21991"/>
              <a:gd name="adj2" fmla="val -10974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600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r>
              <a:rPr kumimoji="1" lang="zh-CN" altLang="en-US" sz="1600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得到</a:t>
            </a:r>
            <a:endParaRPr kumimoji="1" lang="en-US" altLang="zh-CN" sz="1600" dirty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     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35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BGPsec_Path</a:t>
            </a:r>
            <a:r>
              <a:rPr kumimoji="1" lang="zh-CN" altLang="en-US" dirty="0" smtClean="0"/>
              <a:t>格式：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921934" y="2171110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1934" y="2980480"/>
            <a:ext cx="3452365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21934" y="2574525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40319" y="2591459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0320" y="340875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0319" y="2168570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Secure_Path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40320" y="300280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Signature_Block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40320" y="381471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Segments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84454" y="4223624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84454" y="381766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Subject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Key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(20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84454" y="462957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4733669" y="2119503"/>
            <a:ext cx="3854491" cy="1314412"/>
          </a:xfrm>
          <a:prstGeom prst="borderCallout1">
            <a:avLst>
              <a:gd name="adj1" fmla="val 53891"/>
              <a:gd name="adj2" fmla="val -2680"/>
              <a:gd name="adj3" fmla="val 54010"/>
              <a:gd name="adj4" fmla="val -1674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线形标注 1 27"/>
          <p:cNvSpPr/>
          <p:nvPr/>
        </p:nvSpPr>
        <p:spPr>
          <a:xfrm>
            <a:off x="4733669" y="3721810"/>
            <a:ext cx="3854491" cy="1445853"/>
          </a:xfrm>
          <a:prstGeom prst="borderCallout1">
            <a:avLst>
              <a:gd name="adj1" fmla="val 57131"/>
              <a:gd name="adj2" fmla="val -1721"/>
              <a:gd name="adj3" fmla="val 20584"/>
              <a:gd name="adj4" fmla="val -1322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6" name="曲线连接符 15"/>
          <p:cNvCxnSpPr>
            <a:stCxn id="12" idx="1"/>
            <a:endCxn id="21" idx="1"/>
          </p:cNvCxnSpPr>
          <p:nvPr/>
        </p:nvCxnSpPr>
        <p:spPr>
          <a:xfrm rot="10800000" flipH="1" flipV="1">
            <a:off x="740318" y="2794437"/>
            <a:ext cx="1" cy="1223254"/>
          </a:xfrm>
          <a:prstGeom prst="curvedConnector3">
            <a:avLst>
              <a:gd name="adj1" fmla="val -22860000000"/>
            </a:avLst>
          </a:prstGeom>
          <a:ln w="57150" cmpd="sng">
            <a:solidFill>
              <a:srgbClr val="0080FF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线形标注 1 28"/>
          <p:cNvSpPr/>
          <p:nvPr/>
        </p:nvSpPr>
        <p:spPr>
          <a:xfrm>
            <a:off x="1494260" y="5249577"/>
            <a:ext cx="1015007" cy="460694"/>
          </a:xfrm>
          <a:prstGeom prst="borderCallout1">
            <a:avLst>
              <a:gd name="adj1" fmla="val 53891"/>
              <a:gd name="adj2" fmla="val -9968"/>
              <a:gd name="adj3" fmla="val -403616"/>
              <a:gd name="adj4" fmla="val -9570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一一对应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3906927" y="5616828"/>
            <a:ext cx="1900353" cy="739521"/>
          </a:xfrm>
          <a:prstGeom prst="borderCallout1">
            <a:avLst>
              <a:gd name="adj1" fmla="val 42221"/>
              <a:gd name="adj2" fmla="val -1533"/>
              <a:gd name="adj3" fmla="val -322583"/>
              <a:gd name="adj4" fmla="val -6339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Signature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block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，用于新旧算法兼容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线形标注 1 30"/>
          <p:cNvSpPr/>
          <p:nvPr/>
        </p:nvSpPr>
        <p:spPr>
          <a:xfrm>
            <a:off x="6241681" y="5616828"/>
            <a:ext cx="1900353" cy="739521"/>
          </a:xfrm>
          <a:prstGeom prst="borderCallout1">
            <a:avLst>
              <a:gd name="adj1" fmla="val 50557"/>
              <a:gd name="adj2" fmla="val -2182"/>
              <a:gd name="adj3" fmla="val -219219"/>
              <a:gd name="adj4" fmla="val -10193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中证书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SKI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3426" y="1355119"/>
            <a:ext cx="7683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BGPsec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更新消息：用一个可选属性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BGPsec_Path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替代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AS_Path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81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签名内容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：当起源一个新路由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Origin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9433" y="493320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Prefix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variable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09433" y="409887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660491" y="4051466"/>
            <a:ext cx="4239940" cy="1314412"/>
          </a:xfrm>
          <a:prstGeom prst="borderCallout1">
            <a:avLst>
              <a:gd name="adj1" fmla="val 47325"/>
              <a:gd name="adj2" fmla="val 103840"/>
              <a:gd name="adj3" fmla="val 46506"/>
              <a:gd name="adj4" fmla="val 12208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09433" y="450482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5562" y="448017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MP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REACH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765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358"/>
            <a:ext cx="885825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月土耳其电信路由劫持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998662"/>
            <a:ext cx="4464050" cy="446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074862"/>
            <a:ext cx="4889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6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签名</a:t>
            </a:r>
            <a:r>
              <a:rPr kumimoji="1" lang="zh-CN" altLang="en-US" dirty="0" smtClean="0"/>
              <a:t>内容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：当传递一个路</a:t>
            </a:r>
            <a:r>
              <a:rPr kumimoji="1" lang="zh-CN" altLang="en-US" dirty="0"/>
              <a:t>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Signer’s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Most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Recent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Field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3876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处理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更新消息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BGPsec_Path</a:t>
            </a:r>
            <a:r>
              <a:rPr kumimoji="1" lang="zh-CN" altLang="en-US" sz="1800" dirty="0" smtClean="0"/>
              <a:t>语法正确性</a:t>
            </a:r>
            <a:endParaRPr kumimoji="1" lang="en-US" altLang="zh-CN" sz="1800" dirty="0" smtClean="0"/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Secure_Path</a:t>
            </a:r>
            <a:r>
              <a:rPr kumimoji="1" lang="zh-CN" altLang="en-US" sz="1800" dirty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检查每个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片段有一个对应的</a:t>
            </a:r>
            <a:r>
              <a:rPr kumimoji="1" lang="en-US" altLang="zh-CN" sz="1400" dirty="0" smtClean="0"/>
              <a:t>Signature</a:t>
            </a:r>
            <a:r>
              <a:rPr kumimoji="1" lang="zh-CN" altLang="en-US" sz="1400" dirty="0" smtClean="0"/>
              <a:t>片段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检查消息中不包含</a:t>
            </a:r>
            <a:r>
              <a:rPr kumimoji="1" lang="en-US" altLang="zh-CN" sz="1400" dirty="0" smtClean="0"/>
              <a:t>AS_PATH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若更新消息不是来自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confederation</a:t>
            </a:r>
            <a:r>
              <a:rPr kumimoji="1" lang="zh-CN" altLang="en-US" sz="1400" dirty="0" smtClean="0"/>
              <a:t>的，检查确保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片段中不包含</a:t>
            </a:r>
            <a:r>
              <a:rPr kumimoji="1" lang="en-US" altLang="zh-CN" sz="1400" dirty="0" err="1" smtClean="0"/>
              <a:t>Confed_Sequence</a:t>
            </a:r>
            <a:r>
              <a:rPr kumimoji="1" lang="zh-CN" altLang="en-US" sz="1400" dirty="0" smtClean="0"/>
              <a:t>标记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若更新消息应该来自一个</a:t>
            </a:r>
            <a:r>
              <a:rPr kumimoji="1" lang="en-US" altLang="zh-CN" sz="1400" dirty="0" smtClean="0"/>
              <a:t>pCount</a:t>
            </a:r>
            <a:r>
              <a:rPr kumimoji="1" lang="en-US" altLang="zh-CN" sz="1400" dirty="0"/>
              <a:t>≠</a:t>
            </a:r>
            <a:r>
              <a:rPr kumimoji="1" lang="en-US" altLang="zh-CN" sz="1400" dirty="0" smtClean="0"/>
              <a:t>0</a:t>
            </a:r>
            <a:r>
              <a:rPr kumimoji="1" lang="zh-CN" altLang="en-US" sz="1400" dirty="0" smtClean="0"/>
              <a:t>的对等体，则检查确保最近加入的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</a:t>
            </a:r>
            <a:r>
              <a:rPr kumimoji="1" lang="en-US" altLang="zh-CN" sz="1400" dirty="0" smtClean="0"/>
              <a:t>pCount≠0</a:t>
            </a:r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smtClean="0"/>
              <a:t>Signature</a:t>
            </a:r>
            <a:r>
              <a:rPr kumimoji="1" lang="zh-CN" altLang="en-US" sz="1800" dirty="0" smtClean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通过</a:t>
            </a:r>
            <a:r>
              <a:rPr kumimoji="1" lang="en-US" altLang="zh-CN" sz="1400" dirty="0" smtClean="0"/>
              <a:t>RPKI</a:t>
            </a:r>
            <a:r>
              <a:rPr kumimoji="1" lang="zh-CN" altLang="en-US" sz="1400" dirty="0" smtClean="0"/>
              <a:t>获得验证签名所需的有效的（</a:t>
            </a:r>
            <a:r>
              <a:rPr kumimoji="1" lang="en-US" altLang="zh-CN" sz="1400" dirty="0" err="1" smtClean="0"/>
              <a:t>AS</a:t>
            </a:r>
            <a:r>
              <a:rPr kumimoji="1" lang="en-US" altLang="en-US" sz="1400" dirty="0" err="1" smtClean="0"/>
              <a:t>号，SKI</a:t>
            </a:r>
            <a:r>
              <a:rPr kumimoji="1" lang="en-US" altLang="en-US" sz="1400" dirty="0" smtClean="0"/>
              <a:t>，</a:t>
            </a:r>
            <a:r>
              <a:rPr kumimoji="1" lang="zh-CN" altLang="en-US" sz="1400" dirty="0" smtClean="0"/>
              <a:t>公钥）三元组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计算被签名内容的摘要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以签名、公钥、摘要作为输入，用指定算法来验证签名</a:t>
            </a:r>
            <a:endParaRPr kumimoji="1" lang="en-US" altLang="zh-CN" sz="1400" dirty="0" smtClean="0"/>
          </a:p>
          <a:p>
            <a:pPr marL="457200" lvl="1" indent="0">
              <a:buNone/>
            </a:pPr>
            <a:endParaRPr kumimoji="1" lang="en-US" altLang="zh-CN" sz="1400" dirty="0" smtClean="0"/>
          </a:p>
          <a:p>
            <a:r>
              <a:rPr kumimoji="1" lang="en-US" altLang="zh-CN" sz="2000" dirty="0"/>
              <a:t>RPKI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lvl="1"/>
            <a:r>
              <a:rPr lang="zh-CN" altLang="en-US" dirty="0"/>
              <a:t>获得</a:t>
            </a:r>
            <a:r>
              <a:rPr lang="en-US" altLang="zh-CN" dirty="0"/>
              <a:t>ROA</a:t>
            </a:r>
            <a:r>
              <a:rPr lang="zh-CN" altLang="en-US" dirty="0"/>
              <a:t>来验证前缀起源</a:t>
            </a:r>
            <a:r>
              <a:rPr lang="en-US" altLang="zh-CN" dirty="0"/>
              <a:t>(AS</a:t>
            </a:r>
            <a:r>
              <a:rPr lang="zh-CN" altLang="en-US" dirty="0"/>
              <a:t>号与</a:t>
            </a:r>
            <a:r>
              <a:rPr lang="en-US" altLang="zh-CN" dirty="0"/>
              <a:t>IP</a:t>
            </a:r>
            <a:r>
              <a:rPr lang="zh-CN" altLang="en-US" dirty="0"/>
              <a:t>地址前缀</a:t>
            </a:r>
            <a:r>
              <a:rPr lang="en-US" altLang="zh-CN" dirty="0"/>
              <a:t>)</a:t>
            </a:r>
            <a:r>
              <a:rPr lang="zh-CN" altLang="en-US" dirty="0"/>
              <a:t>的真实性</a:t>
            </a:r>
            <a:endParaRPr lang="en-US" altLang="zh-CN" dirty="0"/>
          </a:p>
          <a:p>
            <a:pPr lvl="1"/>
            <a:r>
              <a:rPr lang="en-US" altLang="zh-CN" dirty="0"/>
              <a:t>Router Certificates</a:t>
            </a:r>
            <a:r>
              <a:rPr lang="zh-CN" altLang="en-US" dirty="0"/>
              <a:t>：证明路由器可以代表一个</a:t>
            </a:r>
            <a:r>
              <a:rPr lang="en-US" altLang="zh-CN" dirty="0"/>
              <a:t>AS</a:t>
            </a:r>
            <a:r>
              <a:rPr lang="zh-CN" altLang="en-US" dirty="0"/>
              <a:t>，</a:t>
            </a:r>
            <a:r>
              <a:rPr lang="zh-CN" altLang="en-US" dirty="0" smtClean="0"/>
              <a:t>及其公钥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069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阻止路径伪造，</a:t>
            </a:r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间链接做签名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需要在线签名，路由器必须签名和验证路由更新消息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缺乏部署激励：</a:t>
            </a:r>
            <a:r>
              <a:rPr kumimoji="1" lang="en-US" altLang="zh-CN" dirty="0" smtClean="0"/>
              <a:t>BGPSEC</a:t>
            </a:r>
            <a:r>
              <a:rPr kumimoji="1" lang="zh-CN" altLang="en-US" smtClean="0"/>
              <a:t>不会起作用</a:t>
            </a:r>
            <a:r>
              <a:rPr kumimoji="1" lang="zh-CN" altLang="en-US" dirty="0" smtClean="0"/>
              <a:t>，除非所有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都部署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月尼泊尔地震导致断网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1973"/>
            <a:ext cx="4133850" cy="2203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96" y="3481015"/>
            <a:ext cx="3733208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3" y="3481015"/>
            <a:ext cx="3780537" cy="3240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1181358"/>
            <a:ext cx="3847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地震时，尼泊尔互联网连接通过印度，此后尼泊尔寻求从中国购买备份线路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215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358"/>
            <a:ext cx="9067800" cy="75908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月朝鲜断网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3441261"/>
            <a:ext cx="3676650" cy="285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498" y="3571880"/>
            <a:ext cx="5689152" cy="2595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464" y="77217"/>
            <a:ext cx="1995336" cy="997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211410"/>
            <a:ext cx="8496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索尼影像娱乐公司去年拍摄了一部名为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采访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》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的电影，内容为美国中央情报局雇凶刺杀朝鲜最高领导人金正恩。由于受到黑客攻击和威胁，该公司取消了影片原定圣诞节期间在北美地区的上映计划。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89180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0FF"/>
        </a:solidFill>
        <a:ln>
          <a:noFill/>
        </a:ln>
        <a:effectLst/>
      </a:spPr>
      <a:bodyPr rtlCol="0" anchor="ctr"/>
      <a:lstStyle>
        <a:defPPr algn="ctr">
          <a:defRPr kumimoji="1" sz="2800" dirty="0" smtClean="0">
            <a:latin typeface="Arial Black"/>
            <a:cs typeface="Arial Blac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rgbClr val="0080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35549</TotalTime>
  <Words>5883</Words>
  <Application>Microsoft Macintosh PowerPoint</Application>
  <PresentationFormat>On-screen Show (4:3)</PresentationFormat>
  <Paragraphs>1177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 Black</vt:lpstr>
      <vt:lpstr>Calibri</vt:lpstr>
      <vt:lpstr>Courier</vt:lpstr>
      <vt:lpstr>Tahoma</vt:lpstr>
      <vt:lpstr>Wingdings</vt:lpstr>
      <vt:lpstr>宋体</vt:lpstr>
      <vt:lpstr>微软雅黑</vt:lpstr>
      <vt:lpstr>黑体</vt:lpstr>
      <vt:lpstr>Arial</vt:lpstr>
      <vt:lpstr>默认主题</vt:lpstr>
      <vt:lpstr>网络与信息安全</vt:lpstr>
      <vt:lpstr>大纲</vt:lpstr>
      <vt:lpstr>1. BGP简介</vt:lpstr>
      <vt:lpstr>Internet自治域级拓扑增长图 http://irl.cs.ucla.edu/topology/</vt:lpstr>
      <vt:lpstr>2011 AS级拓扑图</vt:lpstr>
      <vt:lpstr>2011年1月埃及骚乱期间，政府下令断网</vt:lpstr>
      <vt:lpstr>2014年3月土耳其电信路由劫持Google DNS</vt:lpstr>
      <vt:lpstr>2015年4月尼泊尔地震导致断网</vt:lpstr>
      <vt:lpstr>2015年8月朝鲜断网</vt:lpstr>
      <vt:lpstr>三张餐巾纸上的协议</vt:lpstr>
      <vt:lpstr>IP前缀与自治域号(ASN)分配</vt:lpstr>
      <vt:lpstr>路径向量(Path-Vector)路由</vt:lpstr>
      <vt:lpstr>基于策略(Policy)的域际路由</vt:lpstr>
      <vt:lpstr>一种商业策略模型</vt:lpstr>
      <vt:lpstr>无谷(Valley-free)路径</vt:lpstr>
      <vt:lpstr>无谷+客户优先</vt:lpstr>
      <vt:lpstr>Tier-1自治域</vt:lpstr>
      <vt:lpstr>Internet(任意两个AS间)连通的条件</vt:lpstr>
      <vt:lpstr>域际路由协议历史 [RFC5773]</vt:lpstr>
      <vt:lpstr>BGP4要点</vt:lpstr>
      <vt:lpstr>BGP中基于策略的路由框架</vt:lpstr>
      <vt:lpstr>BGP路由交换过程</vt:lpstr>
      <vt:lpstr>BGP路由属性(Cisco实现)</vt:lpstr>
      <vt:lpstr>BGP最优路径选择算法(Cisco实现)</vt:lpstr>
      <vt:lpstr>策略实现  (1) 入界流量控制</vt:lpstr>
      <vt:lpstr>策略实现  (2) 出界流量控制</vt:lpstr>
      <vt:lpstr>策略实现  (3) 影响上游入界入口</vt:lpstr>
      <vt:lpstr>策略实现  (4) 影响邻居入界入口</vt:lpstr>
      <vt:lpstr>策略实现  (5) 增加前缀长度来竞争流量</vt:lpstr>
      <vt:lpstr>2.BGP安全问题</vt:lpstr>
      <vt:lpstr>BGP安全事件</vt:lpstr>
      <vt:lpstr>BGP安全威胁 [A Survey of BGP Security Issues and Solutions PIEEE 10]</vt:lpstr>
      <vt:lpstr>前缀劫持成功的三种效果</vt:lpstr>
      <vt:lpstr>BGP前缀劫持示例：伪造前缀声明</vt:lpstr>
      <vt:lpstr>BGP前缀劫持示例：声明更长前缀</vt:lpstr>
      <vt:lpstr>前缀劫持实例：巴基斯坦电信事故</vt:lpstr>
      <vt:lpstr>BGP前缀劫持：影响范围分析 [A Study of Prefix Hijacking and Interception in the Internet SIGCOMM07]</vt:lpstr>
      <vt:lpstr>BGP路由泄露(Leak)：示例</vt:lpstr>
      <vt:lpstr>BGP路由泄露：分析</vt:lpstr>
      <vt:lpstr>路由泄露实例：Moratel事故</vt:lpstr>
      <vt:lpstr>BGP前缀窃听：示例</vt:lpstr>
      <vt:lpstr>前缀劫持实例：中国电信事故</vt:lpstr>
      <vt:lpstr>流量误导攻击实例：白俄罗斯事故</vt:lpstr>
      <vt:lpstr>流量误导攻击实例：冰岛事故</vt:lpstr>
      <vt:lpstr>流量误导攻击实例：乌克兰事故</vt:lpstr>
      <vt:lpstr>BGP前缀窃听：分析</vt:lpstr>
      <vt:lpstr>BGP路由异常检测方法与局限性</vt:lpstr>
      <vt:lpstr>3.RPKI与BGPsec</vt:lpstr>
      <vt:lpstr>基于密码学的BGP安全方案</vt:lpstr>
      <vt:lpstr>密码学哈希函数</vt:lpstr>
      <vt:lpstr>加盐(Salted)哈希函数</vt:lpstr>
      <vt:lpstr>数字签名(Digital Signature)</vt:lpstr>
      <vt:lpstr>数字证书(certificate)</vt:lpstr>
      <vt:lpstr>公钥基础设施(PKI)提供认证链</vt:lpstr>
      <vt:lpstr>RPKI</vt:lpstr>
      <vt:lpstr>RPKI体系结构</vt:lpstr>
      <vt:lpstr>RPKI应用场景</vt:lpstr>
      <vt:lpstr>RPKI主要概念</vt:lpstr>
      <vt:lpstr>ROA</vt:lpstr>
      <vt:lpstr>REPO及所存储数据</vt:lpstr>
      <vt:lpstr>Trust Anchor Locator</vt:lpstr>
      <vt:lpstr>REPO Publication Point(发布点)</vt:lpstr>
      <vt:lpstr>RPKI-RTR</vt:lpstr>
      <vt:lpstr>RPKI示例：</vt:lpstr>
      <vt:lpstr>RPKI优缺点</vt:lpstr>
      <vt:lpstr>RPKI环境搭建</vt:lpstr>
      <vt:lpstr>BGPsec</vt:lpstr>
      <vt:lpstr>BGPsec_Path格式：</vt:lpstr>
      <vt:lpstr>签名内容1：当起源一个新路由</vt:lpstr>
      <vt:lpstr>签名内容2：当传递一个路由</vt:lpstr>
      <vt:lpstr>处理BGPsec更新消息</vt:lpstr>
      <vt:lpstr>BGPSEC优缺点</vt:lpstr>
    </vt:vector>
  </TitlesOfParts>
  <Company>HIT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Zhang</dc:creator>
  <cp:lastModifiedBy>Yuni</cp:lastModifiedBy>
  <cp:revision>4720</cp:revision>
  <dcterms:created xsi:type="dcterms:W3CDTF">2014-12-29T07:26:19Z</dcterms:created>
  <dcterms:modified xsi:type="dcterms:W3CDTF">2016-10-11T06:16:57Z</dcterms:modified>
</cp:coreProperties>
</file>